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133"/>
  </p:notesMasterIdLst>
  <p:sldIdLst>
    <p:sldId id="392" r:id="rId2"/>
    <p:sldId id="393" r:id="rId3"/>
    <p:sldId id="362" r:id="rId4"/>
    <p:sldId id="367" r:id="rId5"/>
    <p:sldId id="263" r:id="rId6"/>
    <p:sldId id="264" r:id="rId7"/>
    <p:sldId id="265" r:id="rId8"/>
    <p:sldId id="267" r:id="rId9"/>
    <p:sldId id="268" r:id="rId10"/>
    <p:sldId id="269" r:id="rId11"/>
    <p:sldId id="270" r:id="rId12"/>
    <p:sldId id="271" r:id="rId13"/>
    <p:sldId id="272" r:id="rId14"/>
    <p:sldId id="273" r:id="rId15"/>
    <p:sldId id="274" r:id="rId16"/>
    <p:sldId id="434" r:id="rId17"/>
    <p:sldId id="275" r:id="rId18"/>
    <p:sldId id="276" r:id="rId19"/>
    <p:sldId id="277" r:id="rId20"/>
    <p:sldId id="278" r:id="rId21"/>
    <p:sldId id="435" r:id="rId22"/>
    <p:sldId id="279" r:id="rId23"/>
    <p:sldId id="280" r:id="rId24"/>
    <p:sldId id="281" r:id="rId25"/>
    <p:sldId id="284" r:id="rId26"/>
    <p:sldId id="285" r:id="rId27"/>
    <p:sldId id="363" r:id="rId28"/>
    <p:sldId id="370" r:id="rId29"/>
    <p:sldId id="364" r:id="rId30"/>
    <p:sldId id="371" r:id="rId31"/>
    <p:sldId id="372" r:id="rId32"/>
    <p:sldId id="373" r:id="rId33"/>
    <p:sldId id="374" r:id="rId34"/>
    <p:sldId id="282" r:id="rId35"/>
    <p:sldId id="376" r:id="rId36"/>
    <p:sldId id="287" r:id="rId37"/>
    <p:sldId id="288" r:id="rId38"/>
    <p:sldId id="289" r:id="rId39"/>
    <p:sldId id="436" r:id="rId40"/>
    <p:sldId id="290" r:id="rId41"/>
    <p:sldId id="377" r:id="rId42"/>
    <p:sldId id="293" r:id="rId43"/>
    <p:sldId id="294" r:id="rId44"/>
    <p:sldId id="295" r:id="rId45"/>
    <p:sldId id="296" r:id="rId46"/>
    <p:sldId id="437" r:id="rId47"/>
    <p:sldId id="438" r:id="rId48"/>
    <p:sldId id="366" r:id="rId49"/>
    <p:sldId id="298" r:id="rId50"/>
    <p:sldId id="300" r:id="rId51"/>
    <p:sldId id="301" r:id="rId52"/>
    <p:sldId id="395" r:id="rId53"/>
    <p:sldId id="463" r:id="rId54"/>
    <p:sldId id="396" r:id="rId55"/>
    <p:sldId id="397" r:id="rId56"/>
    <p:sldId id="398" r:id="rId57"/>
    <p:sldId id="303" r:id="rId58"/>
    <p:sldId id="378" r:id="rId59"/>
    <p:sldId id="381" r:id="rId60"/>
    <p:sldId id="407" r:id="rId61"/>
    <p:sldId id="409" r:id="rId62"/>
    <p:sldId id="410" r:id="rId63"/>
    <p:sldId id="305" r:id="rId64"/>
    <p:sldId id="306" r:id="rId65"/>
    <p:sldId id="307" r:id="rId66"/>
    <p:sldId id="308" r:id="rId67"/>
    <p:sldId id="309" r:id="rId68"/>
    <p:sldId id="429" r:id="rId69"/>
    <p:sldId id="310" r:id="rId70"/>
    <p:sldId id="311" r:id="rId71"/>
    <p:sldId id="312" r:id="rId72"/>
    <p:sldId id="313" r:id="rId73"/>
    <p:sldId id="314" r:id="rId74"/>
    <p:sldId id="315" r:id="rId75"/>
    <p:sldId id="316" r:id="rId76"/>
    <p:sldId id="317" r:id="rId77"/>
    <p:sldId id="430" r:id="rId78"/>
    <p:sldId id="431" r:id="rId79"/>
    <p:sldId id="432" r:id="rId80"/>
    <p:sldId id="433" r:id="rId81"/>
    <p:sldId id="439" r:id="rId82"/>
    <p:sldId id="440" r:id="rId83"/>
    <p:sldId id="442" r:id="rId84"/>
    <p:sldId id="443" r:id="rId85"/>
    <p:sldId id="444" r:id="rId86"/>
    <p:sldId id="445" r:id="rId87"/>
    <p:sldId id="446" r:id="rId88"/>
    <p:sldId id="447" r:id="rId89"/>
    <p:sldId id="448" r:id="rId90"/>
    <p:sldId id="449" r:id="rId91"/>
    <p:sldId id="450" r:id="rId92"/>
    <p:sldId id="451" r:id="rId93"/>
    <p:sldId id="452" r:id="rId94"/>
    <p:sldId id="453" r:id="rId95"/>
    <p:sldId id="454" r:id="rId96"/>
    <p:sldId id="455" r:id="rId97"/>
    <p:sldId id="456" r:id="rId98"/>
    <p:sldId id="457" r:id="rId99"/>
    <p:sldId id="458" r:id="rId100"/>
    <p:sldId id="459" r:id="rId101"/>
    <p:sldId id="460" r:id="rId102"/>
    <p:sldId id="461" r:id="rId103"/>
    <p:sldId id="318" r:id="rId104"/>
    <p:sldId id="368" r:id="rId105"/>
    <p:sldId id="357" r:id="rId106"/>
    <p:sldId id="322" r:id="rId107"/>
    <p:sldId id="384" r:id="rId108"/>
    <p:sldId id="324" r:id="rId109"/>
    <p:sldId id="391" r:id="rId110"/>
    <p:sldId id="327" r:id="rId111"/>
    <p:sldId id="359" r:id="rId112"/>
    <p:sldId id="464" r:id="rId113"/>
    <p:sldId id="349" r:id="rId114"/>
    <p:sldId id="332" r:id="rId115"/>
    <p:sldId id="354" r:id="rId116"/>
    <p:sldId id="333" r:id="rId117"/>
    <p:sldId id="386" r:id="rId118"/>
    <p:sldId id="385" r:id="rId119"/>
    <p:sldId id="387" r:id="rId120"/>
    <p:sldId id="352" r:id="rId121"/>
    <p:sldId id="336" r:id="rId122"/>
    <p:sldId id="388" r:id="rId123"/>
    <p:sldId id="350" r:id="rId124"/>
    <p:sldId id="337" r:id="rId125"/>
    <p:sldId id="338" r:id="rId126"/>
    <p:sldId id="353" r:id="rId127"/>
    <p:sldId id="340" r:id="rId128"/>
    <p:sldId id="355" r:id="rId129"/>
    <p:sldId id="345" r:id="rId130"/>
    <p:sldId id="389" r:id="rId131"/>
    <p:sldId id="390"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45BDEB-CF00-4C72-85BE-841539D16A03}">
          <p14:sldIdLst>
            <p14:sldId id="392"/>
            <p14:sldId id="393"/>
            <p14:sldId id="362"/>
            <p14:sldId id="367"/>
            <p14:sldId id="263"/>
            <p14:sldId id="264"/>
            <p14:sldId id="265"/>
            <p14:sldId id="267"/>
            <p14:sldId id="268"/>
            <p14:sldId id="269"/>
            <p14:sldId id="270"/>
            <p14:sldId id="271"/>
            <p14:sldId id="272"/>
            <p14:sldId id="273"/>
            <p14:sldId id="274"/>
            <p14:sldId id="434"/>
            <p14:sldId id="275"/>
            <p14:sldId id="276"/>
            <p14:sldId id="277"/>
            <p14:sldId id="278"/>
            <p14:sldId id="435"/>
            <p14:sldId id="279"/>
            <p14:sldId id="280"/>
            <p14:sldId id="281"/>
            <p14:sldId id="284"/>
            <p14:sldId id="285"/>
            <p14:sldId id="363"/>
            <p14:sldId id="370"/>
            <p14:sldId id="364"/>
            <p14:sldId id="371"/>
            <p14:sldId id="372"/>
            <p14:sldId id="373"/>
            <p14:sldId id="374"/>
            <p14:sldId id="282"/>
            <p14:sldId id="376"/>
            <p14:sldId id="287"/>
            <p14:sldId id="288"/>
            <p14:sldId id="289"/>
            <p14:sldId id="436"/>
            <p14:sldId id="290"/>
            <p14:sldId id="377"/>
            <p14:sldId id="293"/>
            <p14:sldId id="294"/>
            <p14:sldId id="295"/>
            <p14:sldId id="296"/>
            <p14:sldId id="437"/>
            <p14:sldId id="438"/>
            <p14:sldId id="366"/>
            <p14:sldId id="298"/>
            <p14:sldId id="300"/>
            <p14:sldId id="301"/>
            <p14:sldId id="395"/>
            <p14:sldId id="463"/>
            <p14:sldId id="396"/>
            <p14:sldId id="397"/>
            <p14:sldId id="398"/>
          </p14:sldIdLst>
        </p14:section>
        <p14:section name="Untitled Section" id="{3C978BB8-4940-417D-8F31-AB84635D258A}">
          <p14:sldIdLst>
            <p14:sldId id="303"/>
            <p14:sldId id="378"/>
            <p14:sldId id="381"/>
            <p14:sldId id="407"/>
            <p14:sldId id="409"/>
            <p14:sldId id="410"/>
          </p14:sldIdLst>
        </p14:section>
        <p14:section name="Untitled Section" id="{72CA6A6B-3896-4C6A-A631-AA281BD91959}">
          <p14:sldIdLst>
            <p14:sldId id="305"/>
            <p14:sldId id="306"/>
            <p14:sldId id="307"/>
            <p14:sldId id="308"/>
            <p14:sldId id="309"/>
            <p14:sldId id="429"/>
            <p14:sldId id="310"/>
            <p14:sldId id="311"/>
            <p14:sldId id="312"/>
            <p14:sldId id="313"/>
            <p14:sldId id="314"/>
            <p14:sldId id="315"/>
            <p14:sldId id="316"/>
            <p14:sldId id="317"/>
            <p14:sldId id="430"/>
            <p14:sldId id="431"/>
            <p14:sldId id="432"/>
            <p14:sldId id="433"/>
            <p14:sldId id="439"/>
            <p14:sldId id="440"/>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318"/>
            <p14:sldId id="368"/>
            <p14:sldId id="357"/>
            <p14:sldId id="322"/>
            <p14:sldId id="384"/>
            <p14:sldId id="324"/>
            <p14:sldId id="391"/>
            <p14:sldId id="327"/>
            <p14:sldId id="359"/>
            <p14:sldId id="464"/>
            <p14:sldId id="349"/>
            <p14:sldId id="332"/>
            <p14:sldId id="354"/>
            <p14:sldId id="333"/>
            <p14:sldId id="386"/>
            <p14:sldId id="385"/>
            <p14:sldId id="387"/>
            <p14:sldId id="352"/>
            <p14:sldId id="336"/>
            <p14:sldId id="388"/>
            <p14:sldId id="350"/>
            <p14:sldId id="337"/>
            <p14:sldId id="338"/>
            <p14:sldId id="353"/>
            <p14:sldId id="340"/>
            <p14:sldId id="355"/>
            <p14:sldId id="345"/>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5343" autoAdjust="0"/>
  </p:normalViewPr>
  <p:slideViewPr>
    <p:cSldViewPr snapToGrid="0">
      <p:cViewPr varScale="1">
        <p:scale>
          <a:sx n="89" d="100"/>
          <a:sy n="89" d="100"/>
        </p:scale>
        <p:origin x="43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D00A9-A489-43F6-AEE0-BC8435200ABE}" type="datetimeFigureOut">
              <a:rPr lang="en-IN" smtClean="0"/>
              <a:t>20-04-2025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D124C-1F4B-4CF2-BE11-8768D2820823}" type="slidenum">
              <a:rPr lang="en-IN" smtClean="0"/>
              <a:t>‹#›</a:t>
            </a:fld>
            <a:endParaRPr lang="en-IN"/>
          </a:p>
        </p:txBody>
      </p:sp>
    </p:spTree>
    <p:extLst>
      <p:ext uri="{BB962C8B-B14F-4D97-AF65-F5344CB8AC3E}">
        <p14:creationId xmlns:p14="http://schemas.microsoft.com/office/powerpoint/2010/main" val="3477746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3" name="Google Shape;1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058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439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26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04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179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0495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18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529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71A8709B-11E8-C46B-C9C4-01BF63278997}"/>
            </a:ext>
          </a:extLst>
        </p:cNvPr>
        <p:cNvGrpSpPr/>
        <p:nvPr/>
      </p:nvGrpSpPr>
      <p:grpSpPr>
        <a:xfrm>
          <a:off x="0" y="0"/>
          <a:ext cx="0" cy="0"/>
          <a:chOff x="0" y="0"/>
          <a:chExt cx="0" cy="0"/>
        </a:xfrm>
      </p:grpSpPr>
      <p:sp>
        <p:nvSpPr>
          <p:cNvPr id="130" name="Google Shape;130;p2:notes">
            <a:extLst>
              <a:ext uri="{FF2B5EF4-FFF2-40B4-BE49-F238E27FC236}">
                <a16:creationId xmlns:a16="http://schemas.microsoft.com/office/drawing/2014/main" id="{D4F2E8DE-4BE6-C00A-DF27-D38C60AEC0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1" name="Google Shape;131;p2:notes">
            <a:extLst>
              <a:ext uri="{FF2B5EF4-FFF2-40B4-BE49-F238E27FC236}">
                <a16:creationId xmlns:a16="http://schemas.microsoft.com/office/drawing/2014/main" id="{0CE3B18F-5FAE-C542-EC01-59CD777717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642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105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899CF1ED-0E6D-5A1E-8A9D-99ED894FFF59}"/>
            </a:ext>
          </a:extLst>
        </p:cNvPr>
        <p:cNvGrpSpPr/>
        <p:nvPr/>
      </p:nvGrpSpPr>
      <p:grpSpPr>
        <a:xfrm>
          <a:off x="0" y="0"/>
          <a:ext cx="0" cy="0"/>
          <a:chOff x="0" y="0"/>
          <a:chExt cx="0" cy="0"/>
        </a:xfrm>
      </p:grpSpPr>
      <p:sp>
        <p:nvSpPr>
          <p:cNvPr id="130" name="Google Shape;130;p2:notes">
            <a:extLst>
              <a:ext uri="{FF2B5EF4-FFF2-40B4-BE49-F238E27FC236}">
                <a16:creationId xmlns:a16="http://schemas.microsoft.com/office/drawing/2014/main" id="{C237D276-483E-C8E2-978B-46F59EAF6F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a:extLst>
              <a:ext uri="{FF2B5EF4-FFF2-40B4-BE49-F238E27FC236}">
                <a16:creationId xmlns:a16="http://schemas.microsoft.com/office/drawing/2014/main" id="{E07B9D35-8461-3953-69D3-8494FD1FB1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841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074BBB99-DFF5-CACB-64F4-F2533260AA49}"/>
            </a:ext>
          </a:extLst>
        </p:cNvPr>
        <p:cNvGrpSpPr/>
        <p:nvPr/>
      </p:nvGrpSpPr>
      <p:grpSpPr>
        <a:xfrm>
          <a:off x="0" y="0"/>
          <a:ext cx="0" cy="0"/>
          <a:chOff x="0" y="0"/>
          <a:chExt cx="0" cy="0"/>
        </a:xfrm>
      </p:grpSpPr>
      <p:sp>
        <p:nvSpPr>
          <p:cNvPr id="130" name="Google Shape;130;p2:notes">
            <a:extLst>
              <a:ext uri="{FF2B5EF4-FFF2-40B4-BE49-F238E27FC236}">
                <a16:creationId xmlns:a16="http://schemas.microsoft.com/office/drawing/2014/main" id="{055C8595-9451-E6BF-4A66-6991E09DEC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a:extLst>
              <a:ext uri="{FF2B5EF4-FFF2-40B4-BE49-F238E27FC236}">
                <a16:creationId xmlns:a16="http://schemas.microsoft.com/office/drawing/2014/main" id="{D9470689-1015-0FE9-22F8-562227E214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657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00275FBA-FA53-562C-B0D5-96174ECF6579}"/>
            </a:ext>
          </a:extLst>
        </p:cNvPr>
        <p:cNvGrpSpPr/>
        <p:nvPr/>
      </p:nvGrpSpPr>
      <p:grpSpPr>
        <a:xfrm>
          <a:off x="0" y="0"/>
          <a:ext cx="0" cy="0"/>
          <a:chOff x="0" y="0"/>
          <a:chExt cx="0" cy="0"/>
        </a:xfrm>
      </p:grpSpPr>
      <p:sp>
        <p:nvSpPr>
          <p:cNvPr id="130" name="Google Shape;130;p2:notes">
            <a:extLst>
              <a:ext uri="{FF2B5EF4-FFF2-40B4-BE49-F238E27FC236}">
                <a16:creationId xmlns:a16="http://schemas.microsoft.com/office/drawing/2014/main" id="{D9C14FD6-84C7-16E4-F15E-EDA0799FCC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a:extLst>
              <a:ext uri="{FF2B5EF4-FFF2-40B4-BE49-F238E27FC236}">
                <a16:creationId xmlns:a16="http://schemas.microsoft.com/office/drawing/2014/main" id="{CC2C8E93-1F68-49CD-8481-7A56933C77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074BBB99-DFF5-CACB-64F4-F2533260AA49}"/>
            </a:ext>
          </a:extLst>
        </p:cNvPr>
        <p:cNvGrpSpPr/>
        <p:nvPr/>
      </p:nvGrpSpPr>
      <p:grpSpPr>
        <a:xfrm>
          <a:off x="0" y="0"/>
          <a:ext cx="0" cy="0"/>
          <a:chOff x="0" y="0"/>
          <a:chExt cx="0" cy="0"/>
        </a:xfrm>
      </p:grpSpPr>
      <p:sp>
        <p:nvSpPr>
          <p:cNvPr id="130" name="Google Shape;130;p2:notes">
            <a:extLst>
              <a:ext uri="{FF2B5EF4-FFF2-40B4-BE49-F238E27FC236}">
                <a16:creationId xmlns:a16="http://schemas.microsoft.com/office/drawing/2014/main" id="{055C8595-9451-E6BF-4A66-6991E09DEC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a:extLst>
              <a:ext uri="{FF2B5EF4-FFF2-40B4-BE49-F238E27FC236}">
                <a16:creationId xmlns:a16="http://schemas.microsoft.com/office/drawing/2014/main" id="{D9470689-1015-0FE9-22F8-562227E214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257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CDBF383D-31C8-3836-AB6D-4679FBD2A8A4}"/>
            </a:ext>
          </a:extLst>
        </p:cNvPr>
        <p:cNvGrpSpPr/>
        <p:nvPr/>
      </p:nvGrpSpPr>
      <p:grpSpPr>
        <a:xfrm>
          <a:off x="0" y="0"/>
          <a:ext cx="0" cy="0"/>
          <a:chOff x="0" y="0"/>
          <a:chExt cx="0" cy="0"/>
        </a:xfrm>
      </p:grpSpPr>
      <p:sp>
        <p:nvSpPr>
          <p:cNvPr id="130" name="Google Shape;130;p2:notes">
            <a:extLst>
              <a:ext uri="{FF2B5EF4-FFF2-40B4-BE49-F238E27FC236}">
                <a16:creationId xmlns:a16="http://schemas.microsoft.com/office/drawing/2014/main" id="{A94A604E-199E-A10A-9A1E-79CAA60417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a:extLst>
              <a:ext uri="{FF2B5EF4-FFF2-40B4-BE49-F238E27FC236}">
                <a16:creationId xmlns:a16="http://schemas.microsoft.com/office/drawing/2014/main" id="{C308BF82-D772-6429-BC91-B859F8B12D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096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24740D47-DE3E-2517-25EE-6E25813DCF24}"/>
            </a:ext>
          </a:extLst>
        </p:cNvPr>
        <p:cNvGrpSpPr/>
        <p:nvPr/>
      </p:nvGrpSpPr>
      <p:grpSpPr>
        <a:xfrm>
          <a:off x="0" y="0"/>
          <a:ext cx="0" cy="0"/>
          <a:chOff x="0" y="0"/>
          <a:chExt cx="0" cy="0"/>
        </a:xfrm>
      </p:grpSpPr>
      <p:sp>
        <p:nvSpPr>
          <p:cNvPr id="130" name="Google Shape;130;p2:notes">
            <a:extLst>
              <a:ext uri="{FF2B5EF4-FFF2-40B4-BE49-F238E27FC236}">
                <a16:creationId xmlns:a16="http://schemas.microsoft.com/office/drawing/2014/main" id="{7E73A36D-F5D2-4D72-8447-F0B7305542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a:extLst>
              <a:ext uri="{FF2B5EF4-FFF2-40B4-BE49-F238E27FC236}">
                <a16:creationId xmlns:a16="http://schemas.microsoft.com/office/drawing/2014/main" id="{6D4B51DB-A40B-DC9E-FFEA-0FEC16AE9A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090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BE9E457C-C1B1-8DBB-69C4-3316109D2BD0}"/>
            </a:ext>
          </a:extLst>
        </p:cNvPr>
        <p:cNvGrpSpPr/>
        <p:nvPr/>
      </p:nvGrpSpPr>
      <p:grpSpPr>
        <a:xfrm>
          <a:off x="0" y="0"/>
          <a:ext cx="0" cy="0"/>
          <a:chOff x="0" y="0"/>
          <a:chExt cx="0" cy="0"/>
        </a:xfrm>
      </p:grpSpPr>
      <p:sp>
        <p:nvSpPr>
          <p:cNvPr id="130" name="Google Shape;130;p2:notes">
            <a:extLst>
              <a:ext uri="{FF2B5EF4-FFF2-40B4-BE49-F238E27FC236}">
                <a16:creationId xmlns:a16="http://schemas.microsoft.com/office/drawing/2014/main" id="{2F0B91A5-B4C0-998B-9589-277CCB365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a:extLst>
              <a:ext uri="{FF2B5EF4-FFF2-40B4-BE49-F238E27FC236}">
                <a16:creationId xmlns:a16="http://schemas.microsoft.com/office/drawing/2014/main" id="{0EFDF204-7A98-2218-6CF8-481AB6C556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733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9836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27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898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0518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857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360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084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022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5897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588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848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6654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489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4D124C-1F4B-4CF2-BE11-8768D2820823}" type="slidenum">
              <a:rPr lang="en-IN" smtClean="0"/>
              <a:t>21</a:t>
            </a:fld>
            <a:endParaRPr lang="en-IN"/>
          </a:p>
        </p:txBody>
      </p:sp>
    </p:spTree>
    <p:extLst>
      <p:ext uri="{BB962C8B-B14F-4D97-AF65-F5344CB8AC3E}">
        <p14:creationId xmlns:p14="http://schemas.microsoft.com/office/powerpoint/2010/main" val="3490029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21653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8"/>
        <p:cNvGrpSpPr/>
        <p:nvPr/>
      </p:nvGrpSpPr>
      <p:grpSpPr>
        <a:xfrm>
          <a:off x="0" y="0"/>
          <a:ext cx="0" cy="0"/>
          <a:chOff x="0" y="0"/>
          <a:chExt cx="0" cy="0"/>
        </a:xfrm>
      </p:grpSpPr>
      <p:sp>
        <p:nvSpPr>
          <p:cNvPr id="69" name="Google Shape;69;p8"/>
          <p:cNvSpPr/>
          <p:nvPr/>
        </p:nvSpPr>
        <p:spPr>
          <a:xfrm rot="6732098">
            <a:off x="-5452646" y="-1399523"/>
            <a:ext cx="16612559" cy="14043388"/>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pPr>
              <a:buClr>
                <a:srgbClr val="000000"/>
              </a:buClr>
              <a:buFont typeface="Arial"/>
              <a:buNone/>
            </a:pPr>
            <a:endParaRPr sz="933" kern="0">
              <a:solidFill>
                <a:srgbClr val="000000"/>
              </a:solidFill>
              <a:cs typeface="Arial"/>
              <a:sym typeface="Arial"/>
            </a:endParaRPr>
          </a:p>
        </p:txBody>
      </p:sp>
      <p:pic>
        <p:nvPicPr>
          <p:cNvPr id="70" name="Google Shape;70;p8"/>
          <p:cNvPicPr preferRelativeResize="0"/>
          <p:nvPr/>
        </p:nvPicPr>
        <p:blipFill>
          <a:blip r:embed="rId2">
            <a:alphaModFix/>
          </a:blip>
          <a:stretch>
            <a:fillRect/>
          </a:stretch>
        </p:blipFill>
        <p:spPr>
          <a:xfrm>
            <a:off x="11530877" y="5896909"/>
            <a:ext cx="973917" cy="423983"/>
          </a:xfrm>
          <a:prstGeom prst="rect">
            <a:avLst/>
          </a:prstGeom>
          <a:noFill/>
          <a:ln>
            <a:noFill/>
          </a:ln>
        </p:spPr>
      </p:pic>
      <p:sp>
        <p:nvSpPr>
          <p:cNvPr id="71" name="Google Shape;71;p8"/>
          <p:cNvSpPr txBox="1">
            <a:spLocks noGrp="1"/>
          </p:cNvSpPr>
          <p:nvPr>
            <p:ph type="title"/>
          </p:nvPr>
        </p:nvSpPr>
        <p:spPr>
          <a:xfrm>
            <a:off x="734267" y="1176233"/>
            <a:ext cx="7401400" cy="762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8"/>
          <p:cNvSpPr/>
          <p:nvPr/>
        </p:nvSpPr>
        <p:spPr>
          <a:xfrm>
            <a:off x="723575" y="231745"/>
            <a:ext cx="411985" cy="408989"/>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alphaModFix/>
            </a:blip>
            <a:stretch>
              <a:fillRect/>
            </a:stretch>
          </a:blipFill>
          <a:ln>
            <a:noFill/>
          </a:ln>
        </p:spPr>
      </p:sp>
      <p:sp>
        <p:nvSpPr>
          <p:cNvPr id="73" name="Google Shape;73;p8"/>
          <p:cNvSpPr txBox="1"/>
          <p:nvPr/>
        </p:nvSpPr>
        <p:spPr>
          <a:xfrm>
            <a:off x="9293153" y="334640"/>
            <a:ext cx="5744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SERVICE</a:t>
            </a:r>
            <a:endParaRPr sz="933" kern="0">
              <a:solidFill>
                <a:srgbClr val="000000"/>
              </a:solidFill>
              <a:cs typeface="Arial"/>
              <a:sym typeface="Arial"/>
            </a:endParaRPr>
          </a:p>
        </p:txBody>
      </p:sp>
      <p:sp>
        <p:nvSpPr>
          <p:cNvPr id="74" name="Google Shape;74;p8"/>
          <p:cNvSpPr txBox="1"/>
          <p:nvPr/>
        </p:nvSpPr>
        <p:spPr>
          <a:xfrm>
            <a:off x="10880601" y="334640"/>
            <a:ext cx="6502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CONTACT</a:t>
            </a:r>
            <a:endParaRPr sz="933" kern="0">
              <a:solidFill>
                <a:srgbClr val="000000"/>
              </a:solidFill>
              <a:cs typeface="Arial"/>
              <a:sym typeface="Arial"/>
            </a:endParaRPr>
          </a:p>
        </p:txBody>
      </p:sp>
      <p:sp>
        <p:nvSpPr>
          <p:cNvPr id="75" name="Google Shape;75;p8"/>
          <p:cNvSpPr txBox="1"/>
          <p:nvPr/>
        </p:nvSpPr>
        <p:spPr>
          <a:xfrm>
            <a:off x="7790536" y="334640"/>
            <a:ext cx="4802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ABOUT</a:t>
            </a:r>
            <a:endParaRPr sz="933" kern="0">
              <a:solidFill>
                <a:srgbClr val="000000"/>
              </a:solidFill>
              <a:cs typeface="Arial"/>
              <a:sym typeface="Arial"/>
            </a:endParaRPr>
          </a:p>
        </p:txBody>
      </p:sp>
      <p:sp>
        <p:nvSpPr>
          <p:cNvPr id="76" name="Google Shape;76;p8"/>
          <p:cNvSpPr txBox="1"/>
          <p:nvPr/>
        </p:nvSpPr>
        <p:spPr>
          <a:xfrm>
            <a:off x="6324159" y="334640"/>
            <a:ext cx="4164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HOME</a:t>
            </a:r>
            <a:endParaRPr sz="933" kern="0">
              <a:solidFill>
                <a:srgbClr val="000000"/>
              </a:solidFill>
              <a:cs typeface="Arial"/>
              <a:sym typeface="Arial"/>
            </a:endParaRPr>
          </a:p>
        </p:txBody>
      </p:sp>
      <p:sp>
        <p:nvSpPr>
          <p:cNvPr id="77" name="Google Shape;77;p8"/>
          <p:cNvSpPr txBox="1"/>
          <p:nvPr/>
        </p:nvSpPr>
        <p:spPr>
          <a:xfrm>
            <a:off x="1346455" y="334640"/>
            <a:ext cx="3890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LOGO</a:t>
            </a:r>
            <a:endParaRPr sz="933" kern="0">
              <a:solidFill>
                <a:srgbClr val="000000"/>
              </a:solidFill>
              <a:cs typeface="Arial"/>
              <a:sym typeface="Arial"/>
            </a:endParaRPr>
          </a:p>
        </p:txBody>
      </p:sp>
    </p:spTree>
    <p:extLst>
      <p:ext uri="{BB962C8B-B14F-4D97-AF65-F5344CB8AC3E}">
        <p14:creationId xmlns:p14="http://schemas.microsoft.com/office/powerpoint/2010/main" val="339294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78"/>
        <p:cNvGrpSpPr/>
        <p:nvPr/>
      </p:nvGrpSpPr>
      <p:grpSpPr>
        <a:xfrm>
          <a:off x="0" y="0"/>
          <a:ext cx="0" cy="0"/>
          <a:chOff x="0" y="0"/>
          <a:chExt cx="0" cy="0"/>
        </a:xfrm>
      </p:grpSpPr>
      <p:sp>
        <p:nvSpPr>
          <p:cNvPr id="79" name="Google Shape;79;p9"/>
          <p:cNvSpPr/>
          <p:nvPr/>
        </p:nvSpPr>
        <p:spPr>
          <a:xfrm rot="4631744">
            <a:off x="-2643856" y="3630877"/>
            <a:ext cx="5767462" cy="4875511"/>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pPr>
              <a:buClr>
                <a:srgbClr val="000000"/>
              </a:buClr>
              <a:buFont typeface="Arial"/>
              <a:buNone/>
            </a:pPr>
            <a:endParaRPr sz="933" kern="0">
              <a:solidFill>
                <a:srgbClr val="000000"/>
              </a:solidFill>
              <a:cs typeface="Arial"/>
              <a:sym typeface="Arial"/>
            </a:endParaRPr>
          </a:p>
        </p:txBody>
      </p:sp>
      <p:sp>
        <p:nvSpPr>
          <p:cNvPr id="80" name="Google Shape;80;p9"/>
          <p:cNvSpPr/>
          <p:nvPr/>
        </p:nvSpPr>
        <p:spPr>
          <a:xfrm rot="-6822816">
            <a:off x="7143211" y="-3447609"/>
            <a:ext cx="8298831" cy="7015397"/>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pPr>
              <a:buClr>
                <a:srgbClr val="000000"/>
              </a:buClr>
              <a:buFont typeface="Arial"/>
              <a:buNone/>
            </a:pPr>
            <a:endParaRPr sz="933" kern="0">
              <a:solidFill>
                <a:srgbClr val="000000"/>
              </a:solidFill>
              <a:cs typeface="Arial"/>
              <a:sym typeface="Arial"/>
            </a:endParaRPr>
          </a:p>
        </p:txBody>
      </p:sp>
      <p:pic>
        <p:nvPicPr>
          <p:cNvPr id="81" name="Google Shape;81;p9"/>
          <p:cNvPicPr preferRelativeResize="0"/>
          <p:nvPr/>
        </p:nvPicPr>
        <p:blipFill>
          <a:blip r:embed="rId2">
            <a:alphaModFix/>
          </a:blip>
          <a:stretch>
            <a:fillRect/>
          </a:stretch>
        </p:blipFill>
        <p:spPr>
          <a:xfrm>
            <a:off x="11057260" y="993926"/>
            <a:ext cx="973917" cy="423983"/>
          </a:xfrm>
          <a:prstGeom prst="rect">
            <a:avLst/>
          </a:prstGeom>
          <a:noFill/>
          <a:ln>
            <a:noFill/>
          </a:ln>
        </p:spPr>
      </p:pic>
      <p:pic>
        <p:nvPicPr>
          <p:cNvPr id="82" name="Google Shape;82;p9"/>
          <p:cNvPicPr preferRelativeResize="0"/>
          <p:nvPr/>
        </p:nvPicPr>
        <p:blipFill>
          <a:blip r:embed="rId2">
            <a:alphaModFix/>
          </a:blip>
          <a:stretch>
            <a:fillRect/>
          </a:stretch>
        </p:blipFill>
        <p:spPr>
          <a:xfrm>
            <a:off x="1745310" y="5967626"/>
            <a:ext cx="973917" cy="423983"/>
          </a:xfrm>
          <a:prstGeom prst="rect">
            <a:avLst/>
          </a:prstGeom>
          <a:noFill/>
          <a:ln>
            <a:noFill/>
          </a:ln>
        </p:spPr>
      </p:pic>
      <p:sp>
        <p:nvSpPr>
          <p:cNvPr id="83" name="Google Shape;83;p9"/>
          <p:cNvSpPr txBox="1">
            <a:spLocks noGrp="1"/>
          </p:cNvSpPr>
          <p:nvPr>
            <p:ph type="body" idx="1"/>
          </p:nvPr>
        </p:nvSpPr>
        <p:spPr>
          <a:xfrm>
            <a:off x="6003250" y="3087067"/>
            <a:ext cx="3407800" cy="2845600"/>
          </a:xfrm>
          <a:prstGeom prst="rect">
            <a:avLst/>
          </a:prstGeom>
          <a:noFill/>
          <a:ln>
            <a:noFill/>
          </a:ln>
        </p:spPr>
        <p:txBody>
          <a:bodyPr spcFirstLastPara="1" wrap="square" lIns="91425" tIns="45700" rIns="91425" bIns="45700" anchor="t" anchorCtr="0">
            <a:normAutofit/>
          </a:bodyPr>
          <a:lstStyle>
            <a:lvl1pPr marL="304815" lvl="0" indent="-254013" algn="l">
              <a:spcBef>
                <a:spcPts val="427"/>
              </a:spcBef>
              <a:spcAft>
                <a:spcPts val="0"/>
              </a:spcAft>
              <a:buClr>
                <a:schemeClr val="dk1"/>
              </a:buClr>
              <a:buSzPts val="2400"/>
              <a:buChar char="•"/>
              <a:defRPr/>
            </a:lvl1pPr>
            <a:lvl2pPr marL="609630" lvl="1" indent="-254013" algn="l">
              <a:spcBef>
                <a:spcPts val="373"/>
              </a:spcBef>
              <a:spcAft>
                <a:spcPts val="0"/>
              </a:spcAft>
              <a:buClr>
                <a:schemeClr val="dk1"/>
              </a:buClr>
              <a:buSzPts val="2400"/>
              <a:buChar char="–"/>
              <a:defRPr/>
            </a:lvl2pPr>
            <a:lvl3pPr marL="914446" lvl="2" indent="-254013" algn="l">
              <a:spcBef>
                <a:spcPts val="320"/>
              </a:spcBef>
              <a:spcAft>
                <a:spcPts val="0"/>
              </a:spcAft>
              <a:buClr>
                <a:schemeClr val="dk1"/>
              </a:buClr>
              <a:buSzPts val="2400"/>
              <a:buChar char="•"/>
              <a:defRPr/>
            </a:lvl3pPr>
            <a:lvl4pPr marL="1219261" lvl="3" indent="-254013" algn="l">
              <a:spcBef>
                <a:spcPts val="267"/>
              </a:spcBef>
              <a:spcAft>
                <a:spcPts val="0"/>
              </a:spcAft>
              <a:buClr>
                <a:schemeClr val="dk1"/>
              </a:buClr>
              <a:buSzPts val="2400"/>
              <a:buChar char="–"/>
              <a:defRPr/>
            </a:lvl4pPr>
            <a:lvl5pPr marL="1524076" lvl="4" indent="-254013" algn="l">
              <a:spcBef>
                <a:spcPts val="267"/>
              </a:spcBef>
              <a:spcAft>
                <a:spcPts val="0"/>
              </a:spcAft>
              <a:buClr>
                <a:schemeClr val="dk1"/>
              </a:buClr>
              <a:buSzPts val="2400"/>
              <a:buChar char="»"/>
              <a:defRPr/>
            </a:lvl5pPr>
            <a:lvl6pPr marL="1828891" lvl="5" indent="-254013" algn="l">
              <a:spcBef>
                <a:spcPts val="267"/>
              </a:spcBef>
              <a:spcAft>
                <a:spcPts val="0"/>
              </a:spcAft>
              <a:buClr>
                <a:schemeClr val="dk1"/>
              </a:buClr>
              <a:buSzPts val="2400"/>
              <a:buChar char="•"/>
              <a:defRPr/>
            </a:lvl6pPr>
            <a:lvl7pPr marL="2133707" lvl="6" indent="-254013" algn="l">
              <a:spcBef>
                <a:spcPts val="267"/>
              </a:spcBef>
              <a:spcAft>
                <a:spcPts val="0"/>
              </a:spcAft>
              <a:buClr>
                <a:schemeClr val="dk1"/>
              </a:buClr>
              <a:buSzPts val="2400"/>
              <a:buChar char="•"/>
              <a:defRPr/>
            </a:lvl7pPr>
            <a:lvl8pPr marL="2438522" lvl="7" indent="-254013" algn="l">
              <a:spcBef>
                <a:spcPts val="267"/>
              </a:spcBef>
              <a:spcAft>
                <a:spcPts val="0"/>
              </a:spcAft>
              <a:buClr>
                <a:schemeClr val="dk1"/>
              </a:buClr>
              <a:buSzPts val="2400"/>
              <a:buChar char="•"/>
              <a:defRPr/>
            </a:lvl8pPr>
            <a:lvl9pPr marL="2743337" lvl="8" indent="-254013" algn="l">
              <a:spcBef>
                <a:spcPts val="267"/>
              </a:spcBef>
              <a:spcAft>
                <a:spcPts val="0"/>
              </a:spcAft>
              <a:buClr>
                <a:schemeClr val="dk1"/>
              </a:buClr>
              <a:buSzPts val="2400"/>
              <a:buChar char="•"/>
              <a:defRPr/>
            </a:lvl9pPr>
          </a:lstStyle>
          <a:p>
            <a:endParaRPr/>
          </a:p>
        </p:txBody>
      </p:sp>
      <p:sp>
        <p:nvSpPr>
          <p:cNvPr id="84" name="Google Shape;84;p9"/>
          <p:cNvSpPr txBox="1">
            <a:spLocks noGrp="1"/>
          </p:cNvSpPr>
          <p:nvPr>
            <p:ph type="body" idx="2"/>
          </p:nvPr>
        </p:nvSpPr>
        <p:spPr>
          <a:xfrm>
            <a:off x="2310350" y="3087067"/>
            <a:ext cx="3825600" cy="3041800"/>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2400"/>
              <a:buNone/>
              <a:defRPr/>
            </a:lvl1pPr>
            <a:lvl2pPr marL="609630" lvl="1" indent="-152408" algn="l">
              <a:spcBef>
                <a:spcPts val="160"/>
              </a:spcBef>
              <a:spcAft>
                <a:spcPts val="0"/>
              </a:spcAft>
              <a:buClr>
                <a:schemeClr val="dk1"/>
              </a:buClr>
              <a:buSzPts val="2400"/>
              <a:buNone/>
              <a:defRPr/>
            </a:lvl2pPr>
            <a:lvl3pPr marL="914446" lvl="2" indent="-152408" algn="l">
              <a:spcBef>
                <a:spcPts val="133"/>
              </a:spcBef>
              <a:spcAft>
                <a:spcPts val="0"/>
              </a:spcAft>
              <a:buClr>
                <a:schemeClr val="dk1"/>
              </a:buClr>
              <a:buSzPts val="2400"/>
              <a:buNone/>
              <a:defRPr/>
            </a:lvl3pPr>
            <a:lvl4pPr marL="1219261" lvl="3" indent="-152408" algn="l">
              <a:spcBef>
                <a:spcPts val="120"/>
              </a:spcBef>
              <a:spcAft>
                <a:spcPts val="0"/>
              </a:spcAft>
              <a:buClr>
                <a:schemeClr val="dk1"/>
              </a:buClr>
              <a:buSzPts val="2400"/>
              <a:buNone/>
              <a:defRPr/>
            </a:lvl4pPr>
            <a:lvl5pPr marL="1524076" lvl="4" indent="-152408" algn="l">
              <a:spcBef>
                <a:spcPts val="120"/>
              </a:spcBef>
              <a:spcAft>
                <a:spcPts val="0"/>
              </a:spcAft>
              <a:buClr>
                <a:schemeClr val="dk1"/>
              </a:buClr>
              <a:buSzPts val="2400"/>
              <a:buNone/>
              <a:defRPr/>
            </a:lvl5pPr>
            <a:lvl6pPr marL="1828891" lvl="5" indent="-152408" algn="l">
              <a:spcBef>
                <a:spcPts val="120"/>
              </a:spcBef>
              <a:spcAft>
                <a:spcPts val="0"/>
              </a:spcAft>
              <a:buClr>
                <a:schemeClr val="dk1"/>
              </a:buClr>
              <a:buSzPts val="2400"/>
              <a:buNone/>
              <a:defRPr/>
            </a:lvl6pPr>
            <a:lvl7pPr marL="2133707" lvl="6" indent="-152408" algn="l">
              <a:spcBef>
                <a:spcPts val="120"/>
              </a:spcBef>
              <a:spcAft>
                <a:spcPts val="0"/>
              </a:spcAft>
              <a:buClr>
                <a:schemeClr val="dk1"/>
              </a:buClr>
              <a:buSzPts val="2400"/>
              <a:buNone/>
              <a:defRPr/>
            </a:lvl7pPr>
            <a:lvl8pPr marL="2438522" lvl="7" indent="-152408" algn="l">
              <a:spcBef>
                <a:spcPts val="120"/>
              </a:spcBef>
              <a:spcAft>
                <a:spcPts val="0"/>
              </a:spcAft>
              <a:buClr>
                <a:schemeClr val="dk1"/>
              </a:buClr>
              <a:buSzPts val="2400"/>
              <a:buNone/>
              <a:defRPr/>
            </a:lvl8pPr>
            <a:lvl9pPr marL="2743337" lvl="8" indent="-152408" algn="l">
              <a:spcBef>
                <a:spcPts val="120"/>
              </a:spcBef>
              <a:spcAft>
                <a:spcPts val="0"/>
              </a:spcAft>
              <a:buClr>
                <a:schemeClr val="dk1"/>
              </a:buClr>
              <a:buSzPts val="2400"/>
              <a:buNone/>
              <a:defRPr/>
            </a:lvl9pPr>
          </a:lstStyle>
          <a:p>
            <a:endParaRPr/>
          </a:p>
        </p:txBody>
      </p:sp>
      <p:sp>
        <p:nvSpPr>
          <p:cNvPr id="85" name="Google Shape;85;p9"/>
          <p:cNvSpPr/>
          <p:nvPr/>
        </p:nvSpPr>
        <p:spPr>
          <a:xfrm>
            <a:off x="723575" y="231745"/>
            <a:ext cx="411985" cy="408989"/>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alphaModFix/>
            </a:blip>
            <a:stretch>
              <a:fillRect/>
            </a:stretch>
          </a:blipFill>
          <a:ln>
            <a:noFill/>
          </a:ln>
        </p:spPr>
      </p:sp>
      <p:sp>
        <p:nvSpPr>
          <p:cNvPr id="86" name="Google Shape;86;p9"/>
          <p:cNvSpPr txBox="1"/>
          <p:nvPr/>
        </p:nvSpPr>
        <p:spPr>
          <a:xfrm>
            <a:off x="9293153" y="334640"/>
            <a:ext cx="5744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SERVICE</a:t>
            </a:r>
            <a:endParaRPr sz="933" kern="0">
              <a:solidFill>
                <a:srgbClr val="000000"/>
              </a:solidFill>
              <a:cs typeface="Arial"/>
              <a:sym typeface="Arial"/>
            </a:endParaRPr>
          </a:p>
        </p:txBody>
      </p:sp>
      <p:sp>
        <p:nvSpPr>
          <p:cNvPr id="87" name="Google Shape;87;p9"/>
          <p:cNvSpPr txBox="1"/>
          <p:nvPr/>
        </p:nvSpPr>
        <p:spPr>
          <a:xfrm>
            <a:off x="10880601" y="334640"/>
            <a:ext cx="6502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CONTACT</a:t>
            </a:r>
            <a:endParaRPr sz="933" kern="0">
              <a:solidFill>
                <a:srgbClr val="000000"/>
              </a:solidFill>
              <a:cs typeface="Arial"/>
              <a:sym typeface="Arial"/>
            </a:endParaRPr>
          </a:p>
        </p:txBody>
      </p:sp>
      <p:sp>
        <p:nvSpPr>
          <p:cNvPr id="88" name="Google Shape;88;p9"/>
          <p:cNvSpPr txBox="1"/>
          <p:nvPr/>
        </p:nvSpPr>
        <p:spPr>
          <a:xfrm>
            <a:off x="7790536" y="334640"/>
            <a:ext cx="4802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ABOUT</a:t>
            </a:r>
            <a:endParaRPr sz="933" kern="0">
              <a:solidFill>
                <a:srgbClr val="000000"/>
              </a:solidFill>
              <a:cs typeface="Arial"/>
              <a:sym typeface="Arial"/>
            </a:endParaRPr>
          </a:p>
        </p:txBody>
      </p:sp>
      <p:sp>
        <p:nvSpPr>
          <p:cNvPr id="89" name="Google Shape;89;p9"/>
          <p:cNvSpPr txBox="1"/>
          <p:nvPr/>
        </p:nvSpPr>
        <p:spPr>
          <a:xfrm>
            <a:off x="6324159" y="334640"/>
            <a:ext cx="4164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HOME</a:t>
            </a:r>
            <a:endParaRPr sz="933" kern="0">
              <a:solidFill>
                <a:srgbClr val="000000"/>
              </a:solidFill>
              <a:cs typeface="Arial"/>
              <a:sym typeface="Arial"/>
            </a:endParaRPr>
          </a:p>
        </p:txBody>
      </p:sp>
      <p:sp>
        <p:nvSpPr>
          <p:cNvPr id="90" name="Google Shape;90;p9"/>
          <p:cNvSpPr txBox="1"/>
          <p:nvPr/>
        </p:nvSpPr>
        <p:spPr>
          <a:xfrm>
            <a:off x="1346455" y="334640"/>
            <a:ext cx="3890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LOGO</a:t>
            </a:r>
            <a:endParaRPr sz="933" kern="0">
              <a:solidFill>
                <a:srgbClr val="000000"/>
              </a:solidFill>
              <a:cs typeface="Arial"/>
              <a:sym typeface="Arial"/>
            </a:endParaRPr>
          </a:p>
        </p:txBody>
      </p:sp>
      <p:sp>
        <p:nvSpPr>
          <p:cNvPr id="91" name="Google Shape;91;p9"/>
          <p:cNvSpPr txBox="1">
            <a:spLocks noGrp="1"/>
          </p:cNvSpPr>
          <p:nvPr>
            <p:ph type="title"/>
          </p:nvPr>
        </p:nvSpPr>
        <p:spPr>
          <a:xfrm>
            <a:off x="734267" y="1176233"/>
            <a:ext cx="7401400" cy="762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a:buNone/>
              <a:defRPr sz="4667" i="0" u="none" strike="noStrike" cap="none">
                <a:solidFill>
                  <a:schemeClr val="accent1"/>
                </a:solidFill>
                <a:latin typeface="Archivo Black"/>
                <a:ea typeface="Archivo Black"/>
                <a:cs typeface="Archivo Black"/>
                <a:sym typeface="Archivo Black"/>
              </a:defRPr>
            </a:lvl1pPr>
            <a:lvl2pPr lvl="1">
              <a:spcBef>
                <a:spcPts val="0"/>
              </a:spcBef>
              <a:spcAft>
                <a:spcPts val="0"/>
              </a:spcAft>
              <a:buSzPts val="1400"/>
              <a:buNone/>
              <a:defRPr sz="1200"/>
            </a:lvl2pPr>
            <a:lvl3pPr lvl="2">
              <a:spcBef>
                <a:spcPts val="0"/>
              </a:spcBef>
              <a:spcAft>
                <a:spcPts val="0"/>
              </a:spcAft>
              <a:buSzPts val="1400"/>
              <a:buNone/>
              <a:defRPr sz="1200"/>
            </a:lvl3pPr>
            <a:lvl4pPr lvl="3">
              <a:spcBef>
                <a:spcPts val="0"/>
              </a:spcBef>
              <a:spcAft>
                <a:spcPts val="0"/>
              </a:spcAft>
              <a:buSzPts val="1400"/>
              <a:buNone/>
              <a:defRPr sz="1200"/>
            </a:lvl4pPr>
            <a:lvl5pPr lvl="4">
              <a:spcBef>
                <a:spcPts val="0"/>
              </a:spcBef>
              <a:spcAft>
                <a:spcPts val="0"/>
              </a:spcAft>
              <a:buSzPts val="1400"/>
              <a:buNone/>
              <a:defRPr sz="1200"/>
            </a:lvl5pPr>
            <a:lvl6pPr lvl="5">
              <a:spcBef>
                <a:spcPts val="0"/>
              </a:spcBef>
              <a:spcAft>
                <a:spcPts val="0"/>
              </a:spcAft>
              <a:buSzPts val="1400"/>
              <a:buNone/>
              <a:defRPr sz="1200"/>
            </a:lvl6pPr>
            <a:lvl7pPr lvl="6">
              <a:spcBef>
                <a:spcPts val="0"/>
              </a:spcBef>
              <a:spcAft>
                <a:spcPts val="0"/>
              </a:spcAft>
              <a:buSzPts val="1400"/>
              <a:buNone/>
              <a:defRPr sz="1200"/>
            </a:lvl7pPr>
            <a:lvl8pPr lvl="7">
              <a:spcBef>
                <a:spcPts val="0"/>
              </a:spcBef>
              <a:spcAft>
                <a:spcPts val="0"/>
              </a:spcAft>
              <a:buSzPts val="1400"/>
              <a:buNone/>
              <a:defRPr sz="1200"/>
            </a:lvl8pPr>
            <a:lvl9pPr lvl="8">
              <a:spcBef>
                <a:spcPts val="0"/>
              </a:spcBef>
              <a:spcAft>
                <a:spcPts val="0"/>
              </a:spcAft>
              <a:buSzPts val="1400"/>
              <a:buNone/>
              <a:defRPr sz="1200"/>
            </a:lvl9pPr>
          </a:lstStyle>
          <a:p>
            <a:endParaRPr/>
          </a:p>
        </p:txBody>
      </p:sp>
    </p:spTree>
    <p:extLst>
      <p:ext uri="{BB962C8B-B14F-4D97-AF65-F5344CB8AC3E}">
        <p14:creationId xmlns:p14="http://schemas.microsoft.com/office/powerpoint/2010/main" val="1926124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92"/>
        <p:cNvGrpSpPr/>
        <p:nvPr/>
      </p:nvGrpSpPr>
      <p:grpSpPr>
        <a:xfrm>
          <a:off x="0" y="0"/>
          <a:ext cx="0" cy="0"/>
          <a:chOff x="0" y="0"/>
          <a:chExt cx="0" cy="0"/>
        </a:xfrm>
      </p:grpSpPr>
      <p:sp>
        <p:nvSpPr>
          <p:cNvPr id="93" name="Google Shape;93;p10"/>
          <p:cNvSpPr/>
          <p:nvPr/>
        </p:nvSpPr>
        <p:spPr>
          <a:xfrm rot="-385539">
            <a:off x="7414924" y="2856721"/>
            <a:ext cx="7360333" cy="622204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pPr>
              <a:buClr>
                <a:srgbClr val="000000"/>
              </a:buClr>
              <a:buFont typeface="Arial"/>
              <a:buNone/>
            </a:pPr>
            <a:endParaRPr sz="933" kern="0">
              <a:solidFill>
                <a:srgbClr val="000000"/>
              </a:solidFill>
              <a:cs typeface="Arial"/>
              <a:sym typeface="Arial"/>
            </a:endParaRPr>
          </a:p>
        </p:txBody>
      </p:sp>
      <p:pic>
        <p:nvPicPr>
          <p:cNvPr id="94" name="Google Shape;94;p10"/>
          <p:cNvPicPr preferRelativeResize="0"/>
          <p:nvPr/>
        </p:nvPicPr>
        <p:blipFill>
          <a:blip r:embed="rId2">
            <a:alphaModFix/>
          </a:blip>
          <a:stretch>
            <a:fillRect/>
          </a:stretch>
        </p:blipFill>
        <p:spPr>
          <a:xfrm>
            <a:off x="7550077" y="5980776"/>
            <a:ext cx="973917" cy="423983"/>
          </a:xfrm>
          <a:prstGeom prst="rect">
            <a:avLst/>
          </a:prstGeom>
          <a:noFill/>
          <a:ln>
            <a:noFill/>
          </a:ln>
        </p:spPr>
      </p:pic>
      <p:sp>
        <p:nvSpPr>
          <p:cNvPr id="95" name="Google Shape;95;p10"/>
          <p:cNvSpPr>
            <a:spLocks noGrp="1"/>
          </p:cNvSpPr>
          <p:nvPr>
            <p:ph type="pic" idx="2"/>
          </p:nvPr>
        </p:nvSpPr>
        <p:spPr>
          <a:xfrm>
            <a:off x="7360516" y="3068017"/>
            <a:ext cx="3234400" cy="2425800"/>
          </a:xfrm>
          <a:prstGeom prst="rect">
            <a:avLst/>
          </a:prstGeom>
          <a:noFill/>
          <a:ln>
            <a:noFill/>
          </a:ln>
        </p:spPr>
      </p:sp>
      <p:sp>
        <p:nvSpPr>
          <p:cNvPr id="96" name="Google Shape;96;p10"/>
          <p:cNvSpPr txBox="1">
            <a:spLocks noGrp="1"/>
          </p:cNvSpPr>
          <p:nvPr>
            <p:ph type="body" idx="1"/>
          </p:nvPr>
        </p:nvSpPr>
        <p:spPr>
          <a:xfrm>
            <a:off x="1346442" y="3160692"/>
            <a:ext cx="3657600" cy="536600"/>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2400"/>
              <a:buNone/>
              <a:defRPr/>
            </a:lvl1pPr>
            <a:lvl2pPr marL="609630" lvl="1" indent="-152408" algn="l">
              <a:spcBef>
                <a:spcPts val="160"/>
              </a:spcBef>
              <a:spcAft>
                <a:spcPts val="0"/>
              </a:spcAft>
              <a:buClr>
                <a:schemeClr val="dk1"/>
              </a:buClr>
              <a:buSzPts val="2400"/>
              <a:buNone/>
              <a:defRPr/>
            </a:lvl2pPr>
            <a:lvl3pPr marL="914446" lvl="2" indent="-152408" algn="l">
              <a:spcBef>
                <a:spcPts val="133"/>
              </a:spcBef>
              <a:spcAft>
                <a:spcPts val="0"/>
              </a:spcAft>
              <a:buClr>
                <a:schemeClr val="dk1"/>
              </a:buClr>
              <a:buSzPts val="2400"/>
              <a:buNone/>
              <a:defRPr/>
            </a:lvl3pPr>
            <a:lvl4pPr marL="1219261" lvl="3" indent="-152408" algn="l">
              <a:spcBef>
                <a:spcPts val="120"/>
              </a:spcBef>
              <a:spcAft>
                <a:spcPts val="0"/>
              </a:spcAft>
              <a:buClr>
                <a:schemeClr val="dk1"/>
              </a:buClr>
              <a:buSzPts val="2400"/>
              <a:buNone/>
              <a:defRPr/>
            </a:lvl4pPr>
            <a:lvl5pPr marL="1524076" lvl="4" indent="-152408" algn="l">
              <a:spcBef>
                <a:spcPts val="120"/>
              </a:spcBef>
              <a:spcAft>
                <a:spcPts val="0"/>
              </a:spcAft>
              <a:buClr>
                <a:schemeClr val="dk1"/>
              </a:buClr>
              <a:buSzPts val="2400"/>
              <a:buNone/>
              <a:defRPr/>
            </a:lvl5pPr>
            <a:lvl6pPr marL="1828891" lvl="5" indent="-152408" algn="l">
              <a:spcBef>
                <a:spcPts val="120"/>
              </a:spcBef>
              <a:spcAft>
                <a:spcPts val="0"/>
              </a:spcAft>
              <a:buClr>
                <a:schemeClr val="dk1"/>
              </a:buClr>
              <a:buSzPts val="2400"/>
              <a:buNone/>
              <a:defRPr/>
            </a:lvl6pPr>
            <a:lvl7pPr marL="2133707" lvl="6" indent="-152408" algn="l">
              <a:spcBef>
                <a:spcPts val="120"/>
              </a:spcBef>
              <a:spcAft>
                <a:spcPts val="0"/>
              </a:spcAft>
              <a:buClr>
                <a:schemeClr val="dk1"/>
              </a:buClr>
              <a:buSzPts val="2400"/>
              <a:buNone/>
              <a:defRPr/>
            </a:lvl7pPr>
            <a:lvl8pPr marL="2438522" lvl="7" indent="-152408" algn="l">
              <a:spcBef>
                <a:spcPts val="120"/>
              </a:spcBef>
              <a:spcAft>
                <a:spcPts val="0"/>
              </a:spcAft>
              <a:buClr>
                <a:schemeClr val="dk1"/>
              </a:buClr>
              <a:buSzPts val="2400"/>
              <a:buNone/>
              <a:defRPr/>
            </a:lvl8pPr>
            <a:lvl9pPr marL="2743337" lvl="8" indent="-152408" algn="l">
              <a:spcBef>
                <a:spcPts val="120"/>
              </a:spcBef>
              <a:spcAft>
                <a:spcPts val="0"/>
              </a:spcAft>
              <a:buClr>
                <a:schemeClr val="dk1"/>
              </a:buClr>
              <a:buSzPts val="2400"/>
              <a:buNone/>
              <a:defRPr/>
            </a:lvl9pPr>
          </a:lstStyle>
          <a:p>
            <a:endParaRPr/>
          </a:p>
        </p:txBody>
      </p:sp>
      <p:sp>
        <p:nvSpPr>
          <p:cNvPr id="97" name="Google Shape;97;p10"/>
          <p:cNvSpPr/>
          <p:nvPr/>
        </p:nvSpPr>
        <p:spPr>
          <a:xfrm>
            <a:off x="723575" y="231745"/>
            <a:ext cx="411985" cy="408989"/>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alphaModFix/>
            </a:blip>
            <a:stretch>
              <a:fillRect/>
            </a:stretch>
          </a:blipFill>
          <a:ln>
            <a:noFill/>
          </a:ln>
        </p:spPr>
      </p:sp>
      <p:sp>
        <p:nvSpPr>
          <p:cNvPr id="98" name="Google Shape;98;p10"/>
          <p:cNvSpPr txBox="1"/>
          <p:nvPr/>
        </p:nvSpPr>
        <p:spPr>
          <a:xfrm>
            <a:off x="9293153" y="334640"/>
            <a:ext cx="5744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SERVICE</a:t>
            </a:r>
            <a:endParaRPr sz="933" kern="0">
              <a:solidFill>
                <a:srgbClr val="000000"/>
              </a:solidFill>
              <a:cs typeface="Arial"/>
              <a:sym typeface="Arial"/>
            </a:endParaRPr>
          </a:p>
        </p:txBody>
      </p:sp>
      <p:sp>
        <p:nvSpPr>
          <p:cNvPr id="99" name="Google Shape;99;p10"/>
          <p:cNvSpPr txBox="1"/>
          <p:nvPr/>
        </p:nvSpPr>
        <p:spPr>
          <a:xfrm>
            <a:off x="10880601" y="334640"/>
            <a:ext cx="6502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CONTACT</a:t>
            </a:r>
            <a:endParaRPr sz="933" kern="0">
              <a:solidFill>
                <a:srgbClr val="000000"/>
              </a:solidFill>
              <a:cs typeface="Arial"/>
              <a:sym typeface="Arial"/>
            </a:endParaRPr>
          </a:p>
        </p:txBody>
      </p:sp>
      <p:sp>
        <p:nvSpPr>
          <p:cNvPr id="100" name="Google Shape;100;p10"/>
          <p:cNvSpPr txBox="1"/>
          <p:nvPr/>
        </p:nvSpPr>
        <p:spPr>
          <a:xfrm>
            <a:off x="7790536" y="334640"/>
            <a:ext cx="4802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ABOUT</a:t>
            </a:r>
            <a:endParaRPr sz="933" kern="0">
              <a:solidFill>
                <a:srgbClr val="000000"/>
              </a:solidFill>
              <a:cs typeface="Arial"/>
              <a:sym typeface="Arial"/>
            </a:endParaRPr>
          </a:p>
        </p:txBody>
      </p:sp>
      <p:sp>
        <p:nvSpPr>
          <p:cNvPr id="101" name="Google Shape;101;p10"/>
          <p:cNvSpPr txBox="1"/>
          <p:nvPr/>
        </p:nvSpPr>
        <p:spPr>
          <a:xfrm>
            <a:off x="6324159" y="334640"/>
            <a:ext cx="4164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HOME</a:t>
            </a:r>
            <a:endParaRPr sz="933" kern="0">
              <a:solidFill>
                <a:srgbClr val="000000"/>
              </a:solidFill>
              <a:cs typeface="Arial"/>
              <a:sym typeface="Arial"/>
            </a:endParaRPr>
          </a:p>
        </p:txBody>
      </p:sp>
      <p:sp>
        <p:nvSpPr>
          <p:cNvPr id="102" name="Google Shape;102;p10"/>
          <p:cNvSpPr txBox="1"/>
          <p:nvPr/>
        </p:nvSpPr>
        <p:spPr>
          <a:xfrm>
            <a:off x="1346455" y="334640"/>
            <a:ext cx="389000" cy="215444"/>
          </a:xfrm>
          <a:prstGeom prst="rect">
            <a:avLst/>
          </a:prstGeom>
          <a:noFill/>
          <a:ln>
            <a:noFill/>
          </a:ln>
        </p:spPr>
        <p:txBody>
          <a:bodyPr spcFirstLastPara="1" wrap="square" lIns="0" tIns="0" rIns="0" bIns="0" anchor="t" anchorCtr="0">
            <a:spAutoFit/>
          </a:bodyPr>
          <a:lstStyle/>
          <a:p>
            <a:pPr algn="ctr">
              <a:lnSpc>
                <a:spcPct val="140000"/>
              </a:lnSpc>
              <a:buClr>
                <a:srgbClr val="000000"/>
              </a:buClr>
              <a:buFont typeface="Arial"/>
              <a:buNone/>
            </a:pPr>
            <a:r>
              <a:rPr lang="en-US" sz="1000" b="1" kern="0">
                <a:solidFill>
                  <a:srgbClr val="3D3B39"/>
                </a:solidFill>
                <a:latin typeface="Montserrat"/>
                <a:ea typeface="Montserrat"/>
                <a:cs typeface="Montserrat"/>
                <a:sym typeface="Montserrat"/>
              </a:rPr>
              <a:t>LOGO</a:t>
            </a:r>
            <a:endParaRPr sz="933" kern="0">
              <a:solidFill>
                <a:srgbClr val="000000"/>
              </a:solidFill>
              <a:cs typeface="Arial"/>
              <a:sym typeface="Arial"/>
            </a:endParaRPr>
          </a:p>
        </p:txBody>
      </p:sp>
      <p:sp>
        <p:nvSpPr>
          <p:cNvPr id="103" name="Google Shape;103;p10"/>
          <p:cNvSpPr txBox="1">
            <a:spLocks noGrp="1"/>
          </p:cNvSpPr>
          <p:nvPr>
            <p:ph type="title"/>
          </p:nvPr>
        </p:nvSpPr>
        <p:spPr>
          <a:xfrm>
            <a:off x="734267" y="1176233"/>
            <a:ext cx="7401400" cy="762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a:buNone/>
              <a:defRPr sz="4667" i="0" u="none" strike="noStrike" cap="none">
                <a:solidFill>
                  <a:schemeClr val="accent1"/>
                </a:solidFill>
                <a:latin typeface="Archivo Black"/>
                <a:ea typeface="Archivo Black"/>
                <a:cs typeface="Archivo Black"/>
                <a:sym typeface="Archivo Black"/>
              </a:defRPr>
            </a:lvl1pPr>
            <a:lvl2pPr lvl="1">
              <a:spcBef>
                <a:spcPts val="0"/>
              </a:spcBef>
              <a:spcAft>
                <a:spcPts val="0"/>
              </a:spcAft>
              <a:buSzPts val="1400"/>
              <a:buNone/>
              <a:defRPr sz="1200"/>
            </a:lvl2pPr>
            <a:lvl3pPr lvl="2">
              <a:spcBef>
                <a:spcPts val="0"/>
              </a:spcBef>
              <a:spcAft>
                <a:spcPts val="0"/>
              </a:spcAft>
              <a:buSzPts val="1400"/>
              <a:buNone/>
              <a:defRPr sz="1200"/>
            </a:lvl3pPr>
            <a:lvl4pPr lvl="3">
              <a:spcBef>
                <a:spcPts val="0"/>
              </a:spcBef>
              <a:spcAft>
                <a:spcPts val="0"/>
              </a:spcAft>
              <a:buSzPts val="1400"/>
              <a:buNone/>
              <a:defRPr sz="1200"/>
            </a:lvl4pPr>
            <a:lvl5pPr lvl="4">
              <a:spcBef>
                <a:spcPts val="0"/>
              </a:spcBef>
              <a:spcAft>
                <a:spcPts val="0"/>
              </a:spcAft>
              <a:buSzPts val="1400"/>
              <a:buNone/>
              <a:defRPr sz="1200"/>
            </a:lvl5pPr>
            <a:lvl6pPr lvl="5">
              <a:spcBef>
                <a:spcPts val="0"/>
              </a:spcBef>
              <a:spcAft>
                <a:spcPts val="0"/>
              </a:spcAft>
              <a:buSzPts val="1400"/>
              <a:buNone/>
              <a:defRPr sz="1200"/>
            </a:lvl6pPr>
            <a:lvl7pPr lvl="6">
              <a:spcBef>
                <a:spcPts val="0"/>
              </a:spcBef>
              <a:spcAft>
                <a:spcPts val="0"/>
              </a:spcAft>
              <a:buSzPts val="1400"/>
              <a:buNone/>
              <a:defRPr sz="1200"/>
            </a:lvl7pPr>
            <a:lvl8pPr lvl="7">
              <a:spcBef>
                <a:spcPts val="0"/>
              </a:spcBef>
              <a:spcAft>
                <a:spcPts val="0"/>
              </a:spcAft>
              <a:buSzPts val="1400"/>
              <a:buNone/>
              <a:defRPr sz="1200"/>
            </a:lvl8pPr>
            <a:lvl9pPr lvl="8">
              <a:spcBef>
                <a:spcPts val="0"/>
              </a:spcBef>
              <a:spcAft>
                <a:spcPts val="0"/>
              </a:spcAft>
              <a:buSzPts val="1400"/>
              <a:buNone/>
              <a:defRPr sz="1200"/>
            </a:lvl9pPr>
          </a:lstStyle>
          <a:p>
            <a:endParaRPr/>
          </a:p>
        </p:txBody>
      </p:sp>
    </p:spTree>
    <p:extLst>
      <p:ext uri="{BB962C8B-B14F-4D97-AF65-F5344CB8AC3E}">
        <p14:creationId xmlns:p14="http://schemas.microsoft.com/office/powerpoint/2010/main" val="42386743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4267" y="1176233"/>
            <a:ext cx="7401400" cy="762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1"/>
              </a:buClr>
              <a:buSzPts val="7000"/>
              <a:buFont typeface="Archivo Black"/>
              <a:buNone/>
              <a:defRPr sz="7000" i="0" u="none" strike="noStrike" cap="none">
                <a:solidFill>
                  <a:schemeClr val="accent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378467" y="2583350"/>
            <a:ext cx="5486400" cy="30174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dk1"/>
              </a:buClr>
              <a:buSzPts val="2400"/>
              <a:buFont typeface="Archivo Black"/>
              <a:buChar char="•"/>
              <a:defRPr sz="2400" i="0" u="none" strike="noStrike" cap="none">
                <a:solidFill>
                  <a:schemeClr val="dk1"/>
                </a:solidFill>
                <a:latin typeface="Archivo Black"/>
                <a:ea typeface="Archivo Black"/>
                <a:cs typeface="Archivo Black"/>
                <a:sym typeface="Archivo Black"/>
              </a:defRPr>
            </a:lvl1pPr>
            <a:lvl2pPr marL="914400" marR="0" lvl="1" indent="-381000" algn="l" rtl="0">
              <a:spcBef>
                <a:spcPts val="560"/>
              </a:spcBef>
              <a:spcAft>
                <a:spcPts val="0"/>
              </a:spcAft>
              <a:buClr>
                <a:schemeClr val="dk1"/>
              </a:buClr>
              <a:buSzPts val="2400"/>
              <a:buFont typeface="Archivo Black"/>
              <a:buChar char="–"/>
              <a:defRPr sz="2400" i="0" u="none" strike="noStrike" cap="none">
                <a:solidFill>
                  <a:schemeClr val="dk1"/>
                </a:solidFill>
                <a:latin typeface="Archivo Black"/>
                <a:ea typeface="Archivo Black"/>
                <a:cs typeface="Archivo Black"/>
                <a:sym typeface="Archivo Black"/>
              </a:defRPr>
            </a:lvl2pPr>
            <a:lvl3pPr marL="1371600" marR="0" lvl="2" indent="-381000" algn="l" rtl="0">
              <a:spcBef>
                <a:spcPts val="480"/>
              </a:spcBef>
              <a:spcAft>
                <a:spcPts val="0"/>
              </a:spcAft>
              <a:buClr>
                <a:schemeClr val="dk1"/>
              </a:buClr>
              <a:buSzPts val="2400"/>
              <a:buFont typeface="Archivo Black"/>
              <a:buChar char="•"/>
              <a:defRPr sz="2400" i="0" u="none" strike="noStrike" cap="none">
                <a:solidFill>
                  <a:schemeClr val="dk1"/>
                </a:solidFill>
                <a:latin typeface="Archivo Black"/>
                <a:ea typeface="Archivo Black"/>
                <a:cs typeface="Archivo Black"/>
                <a:sym typeface="Archivo Black"/>
              </a:defRPr>
            </a:lvl3pPr>
            <a:lvl4pPr marL="1828800" marR="0" lvl="3" indent="-381000" algn="l" rtl="0">
              <a:spcBef>
                <a:spcPts val="400"/>
              </a:spcBef>
              <a:spcAft>
                <a:spcPts val="0"/>
              </a:spcAft>
              <a:buClr>
                <a:schemeClr val="dk1"/>
              </a:buClr>
              <a:buSzPts val="2400"/>
              <a:buFont typeface="Archivo Black"/>
              <a:buChar char="–"/>
              <a:defRPr sz="2400" i="0" u="none" strike="noStrike" cap="none">
                <a:solidFill>
                  <a:schemeClr val="dk1"/>
                </a:solidFill>
                <a:latin typeface="Archivo Black"/>
                <a:ea typeface="Archivo Black"/>
                <a:cs typeface="Archivo Black"/>
                <a:sym typeface="Archivo Black"/>
              </a:defRPr>
            </a:lvl4pPr>
            <a:lvl5pPr marL="2286000" marR="0" lvl="4" indent="-381000" algn="l" rtl="0">
              <a:spcBef>
                <a:spcPts val="400"/>
              </a:spcBef>
              <a:spcAft>
                <a:spcPts val="0"/>
              </a:spcAft>
              <a:buClr>
                <a:schemeClr val="dk1"/>
              </a:buClr>
              <a:buSzPts val="2400"/>
              <a:buFont typeface="Archivo Black"/>
              <a:buChar char="»"/>
              <a:defRPr sz="2400" i="0" u="none" strike="noStrike" cap="none">
                <a:solidFill>
                  <a:schemeClr val="dk1"/>
                </a:solidFill>
                <a:latin typeface="Archivo Black"/>
                <a:ea typeface="Archivo Black"/>
                <a:cs typeface="Archivo Black"/>
                <a:sym typeface="Archivo Black"/>
              </a:defRPr>
            </a:lvl5pPr>
            <a:lvl6pPr marL="2743200" marR="0" lvl="5" indent="-381000" algn="l" rtl="0">
              <a:spcBef>
                <a:spcPts val="400"/>
              </a:spcBef>
              <a:spcAft>
                <a:spcPts val="0"/>
              </a:spcAft>
              <a:buClr>
                <a:schemeClr val="dk1"/>
              </a:buClr>
              <a:buSzPts val="2400"/>
              <a:buFont typeface="Archivo Black"/>
              <a:buChar char="•"/>
              <a:defRPr sz="2400" i="0" u="none" strike="noStrike" cap="none">
                <a:solidFill>
                  <a:schemeClr val="dk1"/>
                </a:solidFill>
                <a:latin typeface="Archivo Black"/>
                <a:ea typeface="Archivo Black"/>
                <a:cs typeface="Archivo Black"/>
                <a:sym typeface="Archivo Black"/>
              </a:defRPr>
            </a:lvl6pPr>
            <a:lvl7pPr marL="3200400" marR="0" lvl="6" indent="-381000" algn="l" rtl="0">
              <a:spcBef>
                <a:spcPts val="400"/>
              </a:spcBef>
              <a:spcAft>
                <a:spcPts val="0"/>
              </a:spcAft>
              <a:buClr>
                <a:schemeClr val="dk1"/>
              </a:buClr>
              <a:buSzPts val="2400"/>
              <a:buFont typeface="Archivo Black"/>
              <a:buChar char="•"/>
              <a:defRPr sz="2400" i="0" u="none" strike="noStrike" cap="none">
                <a:solidFill>
                  <a:schemeClr val="dk1"/>
                </a:solidFill>
                <a:latin typeface="Archivo Black"/>
                <a:ea typeface="Archivo Black"/>
                <a:cs typeface="Archivo Black"/>
                <a:sym typeface="Archivo Black"/>
              </a:defRPr>
            </a:lvl7pPr>
            <a:lvl8pPr marL="3657600" marR="0" lvl="7" indent="-381000" algn="l" rtl="0">
              <a:spcBef>
                <a:spcPts val="400"/>
              </a:spcBef>
              <a:spcAft>
                <a:spcPts val="0"/>
              </a:spcAft>
              <a:buClr>
                <a:schemeClr val="dk1"/>
              </a:buClr>
              <a:buSzPts val="2400"/>
              <a:buFont typeface="Archivo Black"/>
              <a:buChar char="•"/>
              <a:defRPr sz="2400" i="0" u="none" strike="noStrike" cap="none">
                <a:solidFill>
                  <a:schemeClr val="dk1"/>
                </a:solidFill>
                <a:latin typeface="Archivo Black"/>
                <a:ea typeface="Archivo Black"/>
                <a:cs typeface="Archivo Black"/>
                <a:sym typeface="Archivo Black"/>
              </a:defRPr>
            </a:lvl8pPr>
            <a:lvl9pPr marL="4114800" marR="0" lvl="8" indent="-381000" algn="l" rtl="0">
              <a:spcBef>
                <a:spcPts val="400"/>
              </a:spcBef>
              <a:spcAft>
                <a:spcPts val="0"/>
              </a:spcAft>
              <a:buClr>
                <a:schemeClr val="dk1"/>
              </a:buClr>
              <a:buSzPts val="2400"/>
              <a:buFont typeface="Archivo Black"/>
              <a:buChar char="•"/>
              <a:defRPr sz="2400" i="0" u="none" strike="noStrike" cap="none">
                <a:solidFill>
                  <a:schemeClr val="dk1"/>
                </a:solidFill>
                <a:latin typeface="Archivo Black"/>
                <a:ea typeface="Archivo Black"/>
                <a:cs typeface="Archivo Black"/>
                <a:sym typeface="Archivo Black"/>
              </a:defRPr>
            </a:lvl9pPr>
          </a:lstStyle>
          <a:p>
            <a:endParaRPr/>
          </a:p>
        </p:txBody>
      </p:sp>
    </p:spTree>
    <p:extLst>
      <p:ext uri="{BB962C8B-B14F-4D97-AF65-F5344CB8AC3E}">
        <p14:creationId xmlns:p14="http://schemas.microsoft.com/office/powerpoint/2010/main" val="3475671906"/>
      </p:ext>
    </p:extLst>
  </p:cSld>
  <p:clrMap bg1="lt1" tx1="dk1" bg2="dk2" tx2="lt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1.xlsx"/><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package" Target="../embeddings/Microsoft_Excel_Worksheet2.xlsx"/><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package" Target="../embeddings/Microsoft_Excel_Worksheet3.xlsx"/><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hyperlink" Target="https://www.php.net/manual/en/" TargetMode="External"/><Relationship Id="rId2" Type="http://schemas.openxmlformats.org/officeDocument/2006/relationships/hyperlink" Target="https://laravel.com/docs" TargetMode="External"/><Relationship Id="rId1" Type="http://schemas.openxmlformats.org/officeDocument/2006/relationships/slideLayout" Target="../slideLayouts/slideLayout1.xml"/><Relationship Id="rId5" Type="http://schemas.openxmlformats.org/officeDocument/2006/relationships/hyperlink" Target="https://stripe.com/docs" TargetMode="External"/><Relationship Id="rId4" Type="http://schemas.openxmlformats.org/officeDocument/2006/relationships/hyperlink" Target="https://dev.mysql.com/doc/"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www.mysql.com/" TargetMode="External"/><Relationship Id="rId2" Type="http://schemas.openxmlformats.org/officeDocument/2006/relationships/hyperlink" Target="https://laravel.com/" TargetMode="External"/><Relationship Id="rId1" Type="http://schemas.openxmlformats.org/officeDocument/2006/relationships/slideLayout" Target="../slideLayouts/slideLayout1.xml"/><Relationship Id="rId5" Type="http://schemas.openxmlformats.org/officeDocument/2006/relationships/hyperlink" Target="https://stripe.com/docs/api" TargetMode="External"/><Relationship Id="rId4" Type="http://schemas.openxmlformats.org/officeDocument/2006/relationships/hyperlink" Target="https://getbootstrap.com/"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www.kalkifashion.com/" TargetMode="External"/><Relationship Id="rId2" Type="http://schemas.openxmlformats.org/officeDocument/2006/relationships/hyperlink" Target="https://www.veromoda.in/" TargetMode="External"/><Relationship Id="rId1" Type="http://schemas.openxmlformats.org/officeDocument/2006/relationships/slideLayout" Target="../slideLayouts/slideLayout1.xml"/><Relationship Id="rId6" Type="http://schemas.openxmlformats.org/officeDocument/2006/relationships/hyperlink" Target="https://www.raymond.in/" TargetMode="External"/><Relationship Id="rId5" Type="http://schemas.openxmlformats.org/officeDocument/2006/relationships/hyperlink" Target="https://www.snitch.co.in/" TargetMode="External"/><Relationship Id="rId4" Type="http://schemas.openxmlformats.org/officeDocument/2006/relationships/hyperlink" Target="https://www.fabindia.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slide" Target="slide34.xml"/><Relationship Id="rId3" Type="http://schemas.openxmlformats.org/officeDocument/2006/relationships/slide" Target="slide7.xml"/><Relationship Id="rId7" Type="http://schemas.openxmlformats.org/officeDocument/2006/relationships/slide" Target="slide15.xml"/><Relationship Id="rId12" Type="http://schemas.openxmlformats.org/officeDocument/2006/relationships/slide" Target="slide27.xml"/><Relationship Id="rId17" Type="http://schemas.openxmlformats.org/officeDocument/2006/relationships/slide" Target="slide63.xml"/><Relationship Id="rId2" Type="http://schemas.openxmlformats.org/officeDocument/2006/relationships/slide" Target="slide5.xml"/><Relationship Id="rId16" Type="http://schemas.openxmlformats.org/officeDocument/2006/relationships/slide" Target="slide49.xml"/><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slide" Target="slide29.xml"/><Relationship Id="rId5" Type="http://schemas.openxmlformats.org/officeDocument/2006/relationships/slide" Target="slide11.xml"/><Relationship Id="rId15" Type="http://schemas.openxmlformats.org/officeDocument/2006/relationships/slide" Target="slide40.xml"/><Relationship Id="rId10" Type="http://schemas.openxmlformats.org/officeDocument/2006/relationships/slide" Target="slide22.xml"/><Relationship Id="rId4" Type="http://schemas.openxmlformats.org/officeDocument/2006/relationships/slide" Target="slide9.xml"/><Relationship Id="rId9" Type="http://schemas.openxmlformats.org/officeDocument/2006/relationships/slide" Target="slide20.xml"/><Relationship Id="rId14" Type="http://schemas.openxmlformats.org/officeDocument/2006/relationships/slide" Target="slide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72.xml"/><Relationship Id="rId7" Type="http://schemas.openxmlformats.org/officeDocument/2006/relationships/slide" Target="slide116.xml"/><Relationship Id="rId2"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4.xml"/><Relationship Id="rId11" Type="http://schemas.openxmlformats.org/officeDocument/2006/relationships/slide" Target="slide129.xml"/><Relationship Id="rId5" Type="http://schemas.openxmlformats.org/officeDocument/2006/relationships/slide" Target="slide110.xml"/><Relationship Id="rId10" Type="http://schemas.openxmlformats.org/officeDocument/2006/relationships/slide" Target="slide127.xml"/><Relationship Id="rId4" Type="http://schemas.openxmlformats.org/officeDocument/2006/relationships/slide" Target="slide108.xml"/><Relationship Id="rId9" Type="http://schemas.openxmlformats.org/officeDocument/2006/relationships/slide" Target="slide1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E7DADA4-A535-D8DA-A8FD-296BA47FC828}"/>
              </a:ext>
            </a:extLst>
          </p:cNvPr>
          <p:cNvSpPr txBox="1"/>
          <p:nvPr/>
        </p:nvSpPr>
        <p:spPr>
          <a:xfrm>
            <a:off x="3048965" y="0"/>
            <a:ext cx="6094070" cy="622799"/>
          </a:xfrm>
          <a:prstGeom prst="rect">
            <a:avLst/>
          </a:prstGeom>
          <a:noFill/>
        </p:spPr>
        <p:txBody>
          <a:bodyPr wrap="square">
            <a:spAutoFit/>
          </a:bodyPr>
          <a:lstStyle/>
          <a:p>
            <a:pPr marL="1828800">
              <a:lnSpc>
                <a:spcPct val="115000"/>
              </a:lnSpc>
              <a:spcBef>
                <a:spcPts val="500"/>
              </a:spcBef>
              <a:spcAft>
                <a:spcPts val="1000"/>
              </a:spcAft>
            </a:pPr>
            <a:r>
              <a:rPr lang="en-I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 J. University</a:t>
            </a:r>
            <a:endParaRPr lang="en-IN" sz="3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2" name="Picture 11" descr="Lok Jagruti University">
            <a:extLst>
              <a:ext uri="{FF2B5EF4-FFF2-40B4-BE49-F238E27FC236}">
                <a16:creationId xmlns:a16="http://schemas.microsoft.com/office/drawing/2014/main" id="{DE9814D1-7C66-C473-0523-9C837F0686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34" t="12514" r="12161" b="12356"/>
          <a:stretch/>
        </p:blipFill>
        <p:spPr bwMode="auto">
          <a:xfrm>
            <a:off x="5251047" y="616607"/>
            <a:ext cx="1365812" cy="1384935"/>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466647FA-93B8-F777-5D6D-FA0189C6BBE1}"/>
              </a:ext>
            </a:extLst>
          </p:cNvPr>
          <p:cNvSpPr txBox="1"/>
          <p:nvPr/>
        </p:nvSpPr>
        <p:spPr>
          <a:xfrm>
            <a:off x="2839173" y="1995350"/>
            <a:ext cx="6189561" cy="2292744"/>
          </a:xfrm>
          <a:prstGeom prst="rect">
            <a:avLst/>
          </a:prstGeom>
          <a:noFill/>
        </p:spPr>
        <p:txBody>
          <a:bodyPr wrap="square">
            <a:spAutoFit/>
          </a:bodyPr>
          <a:lstStyle/>
          <a:p>
            <a:pPr algn="ctr">
              <a:lnSpc>
                <a:spcPct val="115000"/>
              </a:lnSpc>
              <a:spcBef>
                <a:spcPts val="500"/>
              </a:spcBef>
              <a:spcAft>
                <a:spcPts val="1000"/>
              </a:spcAft>
              <a:buNone/>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L.J. School of</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1000"/>
              </a:spcAft>
              <a:buNone/>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Computer Applications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1828800" indent="457200">
              <a:lnSpc>
                <a:spcPct val="115000"/>
              </a:lnSpc>
              <a:spcBef>
                <a:spcPts val="500"/>
              </a:spcBef>
              <a:spcAft>
                <a:spcPts val="1000"/>
              </a:spcAft>
              <a:buNone/>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1828800" indent="457200">
              <a:lnSpc>
                <a:spcPct val="115000"/>
              </a:lnSpc>
              <a:spcBef>
                <a:spcPts val="500"/>
              </a:spcBef>
              <a:spcAft>
                <a:spcPts val="1000"/>
              </a:spcAft>
              <a:buNone/>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Master of Computer Application </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66BCBE0-D264-068B-D7F9-66EAC7603B44}"/>
              </a:ext>
            </a:extLst>
          </p:cNvPr>
          <p:cNvSpPr txBox="1"/>
          <p:nvPr/>
        </p:nvSpPr>
        <p:spPr>
          <a:xfrm>
            <a:off x="3015438" y="4556120"/>
            <a:ext cx="6094070" cy="678327"/>
          </a:xfrm>
          <a:prstGeom prst="rect">
            <a:avLst/>
          </a:prstGeom>
          <a:noFill/>
        </p:spPr>
        <p:txBody>
          <a:bodyPr wrap="square">
            <a:spAutoFit/>
          </a:bodyPr>
          <a:lstStyle/>
          <a:p>
            <a:pPr algn="ctr">
              <a:lnSpc>
                <a:spcPct val="115000"/>
              </a:lnSpc>
              <a:spcBef>
                <a:spcPts val="500"/>
              </a:spcBef>
              <a:spcAft>
                <a:spcPts val="1000"/>
              </a:spcAft>
              <a:buNone/>
            </a:pPr>
            <a:r>
              <a:rPr lang="en-IN" sz="3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Fashion Hub</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D2FA6E0C-2114-40F8-2545-9BF04B26110C}"/>
              </a:ext>
            </a:extLst>
          </p:cNvPr>
          <p:cNvSpPr txBox="1"/>
          <p:nvPr/>
        </p:nvSpPr>
        <p:spPr>
          <a:xfrm>
            <a:off x="3872778" y="5473967"/>
            <a:ext cx="5084064" cy="921791"/>
          </a:xfrm>
          <a:prstGeom prst="rect">
            <a:avLst/>
          </a:prstGeom>
          <a:noFill/>
        </p:spPr>
        <p:txBody>
          <a:bodyPr wrap="square">
            <a:spAutoFit/>
          </a:bodyPr>
          <a:lstStyle/>
          <a:p>
            <a:pPr>
              <a:lnSpc>
                <a:spcPct val="115000"/>
              </a:lnSpc>
              <a:spcBef>
                <a:spcPts val="500"/>
              </a:spcBef>
              <a:spcAft>
                <a:spcPts val="1000"/>
              </a:spcAft>
              <a:buNone/>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Number: MCA_4_42</a:t>
            </a:r>
            <a:endParaRPr lang="en-IN" sz="1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buNone/>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Internal Guide By: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Prof.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Krunal</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Panchal</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2934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7" y="2803836"/>
            <a:ext cx="8244568" cy="2092881"/>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OBJECTIVE OF THE NEW SYSTEM</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1.3</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15911840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6E567-DFF0-FB4B-28E5-BDF04758386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A6C58A8-788F-615E-525D-FD335C76C38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2660" y="1188720"/>
            <a:ext cx="7726680" cy="3665220"/>
          </a:xfrm>
          <a:prstGeom prst="rect">
            <a:avLst/>
          </a:prstGeom>
          <a:noFill/>
          <a:ln>
            <a:noFill/>
          </a:ln>
        </p:spPr>
      </p:pic>
      <p:sp>
        <p:nvSpPr>
          <p:cNvPr id="4" name="TextBox 3">
            <a:extLst>
              <a:ext uri="{FF2B5EF4-FFF2-40B4-BE49-F238E27FC236}">
                <a16:creationId xmlns:a16="http://schemas.microsoft.com/office/drawing/2014/main" id="{959CE75E-7545-6BE9-A8B8-D72287CE63CC}"/>
              </a:ext>
            </a:extLst>
          </p:cNvPr>
          <p:cNvSpPr txBox="1"/>
          <p:nvPr/>
        </p:nvSpPr>
        <p:spPr>
          <a:xfrm>
            <a:off x="2169502" y="712149"/>
            <a:ext cx="6097464" cy="369332"/>
          </a:xfrm>
          <a:prstGeom prst="rect">
            <a:avLst/>
          </a:prstGeom>
          <a:noFill/>
        </p:spPr>
        <p:txBody>
          <a:bodyPr wrap="square">
            <a:spAutoFit/>
          </a:bodyPr>
          <a:lstStyle/>
          <a:p>
            <a:r>
              <a:rPr lang="en-IN" dirty="0"/>
              <a:t>Coupon Page</a:t>
            </a:r>
          </a:p>
        </p:txBody>
      </p:sp>
    </p:spTree>
    <p:extLst>
      <p:ext uri="{BB962C8B-B14F-4D97-AF65-F5344CB8AC3E}">
        <p14:creationId xmlns:p14="http://schemas.microsoft.com/office/powerpoint/2010/main" val="2920546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97BAF-285F-76E3-F41B-45295ABC3E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86B687C-EE88-E541-97B8-D30E88DD76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0260" y="1238012"/>
            <a:ext cx="8325820" cy="3981450"/>
          </a:xfrm>
          <a:prstGeom prst="rect">
            <a:avLst/>
          </a:prstGeom>
          <a:noFill/>
          <a:ln>
            <a:noFill/>
          </a:ln>
        </p:spPr>
      </p:pic>
      <p:sp>
        <p:nvSpPr>
          <p:cNvPr id="4" name="TextBox 3">
            <a:extLst>
              <a:ext uri="{FF2B5EF4-FFF2-40B4-BE49-F238E27FC236}">
                <a16:creationId xmlns:a16="http://schemas.microsoft.com/office/drawing/2014/main" id="{5AEA20DF-B83B-1184-1C20-36F1D846F7F6}"/>
              </a:ext>
            </a:extLst>
          </p:cNvPr>
          <p:cNvSpPr txBox="1"/>
          <p:nvPr/>
        </p:nvSpPr>
        <p:spPr>
          <a:xfrm>
            <a:off x="2220260" y="589057"/>
            <a:ext cx="6097464" cy="369332"/>
          </a:xfrm>
          <a:prstGeom prst="rect">
            <a:avLst/>
          </a:prstGeom>
          <a:noFill/>
        </p:spPr>
        <p:txBody>
          <a:bodyPr wrap="square">
            <a:spAutoFit/>
          </a:bodyPr>
          <a:lstStyle/>
          <a:p>
            <a:r>
              <a:rPr lang="en-IN" dirty="0"/>
              <a:t>Add Coupon Page</a:t>
            </a:r>
          </a:p>
        </p:txBody>
      </p:sp>
    </p:spTree>
    <p:extLst>
      <p:ext uri="{BB962C8B-B14F-4D97-AF65-F5344CB8AC3E}">
        <p14:creationId xmlns:p14="http://schemas.microsoft.com/office/powerpoint/2010/main" val="3913111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61F8E-A750-13F1-B46A-70B799389C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F258382-5F7D-7338-FE5E-43101FC16A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2791" y="872252"/>
            <a:ext cx="9107129" cy="4343400"/>
          </a:xfrm>
          <a:prstGeom prst="rect">
            <a:avLst/>
          </a:prstGeom>
          <a:noFill/>
          <a:ln>
            <a:noFill/>
          </a:ln>
        </p:spPr>
      </p:pic>
      <p:sp>
        <p:nvSpPr>
          <p:cNvPr id="6" name="TextBox 5">
            <a:extLst>
              <a:ext uri="{FF2B5EF4-FFF2-40B4-BE49-F238E27FC236}">
                <a16:creationId xmlns:a16="http://schemas.microsoft.com/office/drawing/2014/main" id="{56CF9F31-9A33-CF82-5AFA-CBD33DC035E3}"/>
              </a:ext>
            </a:extLst>
          </p:cNvPr>
          <p:cNvSpPr txBox="1"/>
          <p:nvPr/>
        </p:nvSpPr>
        <p:spPr>
          <a:xfrm>
            <a:off x="1615587" y="369249"/>
            <a:ext cx="6097464" cy="369332"/>
          </a:xfrm>
          <a:prstGeom prst="rect">
            <a:avLst/>
          </a:prstGeom>
          <a:noFill/>
        </p:spPr>
        <p:txBody>
          <a:bodyPr wrap="square">
            <a:spAutoFit/>
          </a:bodyPr>
          <a:lstStyle/>
          <a:p>
            <a:r>
              <a:rPr lang="en-IN" dirty="0"/>
              <a:t>User Detail Page</a:t>
            </a:r>
          </a:p>
        </p:txBody>
      </p:sp>
    </p:spTree>
    <p:extLst>
      <p:ext uri="{BB962C8B-B14F-4D97-AF65-F5344CB8AC3E}">
        <p14:creationId xmlns:p14="http://schemas.microsoft.com/office/powerpoint/2010/main" val="8671890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4CFF22B0-1394-10E1-955C-81D58F913029}"/>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80424822-B74B-B9B0-3C45-FCC6274C87FB}"/>
              </a:ext>
            </a:extLst>
          </p:cNvPr>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9" name="Google Shape;159;p12">
            <a:extLst>
              <a:ext uri="{FF2B5EF4-FFF2-40B4-BE49-F238E27FC236}">
                <a16:creationId xmlns:a16="http://schemas.microsoft.com/office/drawing/2014/main" id="{74FD2FF1-A5E9-A708-B1E6-0B3E76ABD647}"/>
              </a:ext>
            </a:extLst>
          </p:cNvPr>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2" name="Rectangle 1"/>
          <p:cNvSpPr/>
          <p:nvPr/>
        </p:nvSpPr>
        <p:spPr>
          <a:xfrm>
            <a:off x="2414726" y="2510668"/>
            <a:ext cx="6759103" cy="1209562"/>
          </a:xfrm>
          <a:prstGeom prst="rect">
            <a:avLst/>
          </a:prstGeom>
        </p:spPr>
        <p:txBody>
          <a:bodyPr wrap="square">
            <a:spAutoFit/>
          </a:bodyPr>
          <a:lstStyle/>
          <a:p>
            <a:pPr marL="156641" indent="-156641" algn="just">
              <a:lnSpc>
                <a:spcPct val="110000"/>
              </a:lnSpc>
              <a:spcAft>
                <a:spcPts val="513"/>
              </a:spcAft>
              <a:tabLst>
                <a:tab pos="2493135" algn="l"/>
              </a:tabLst>
            </a:pPr>
            <a:r>
              <a:rPr lang="en-US" sz="6600" b="1" dirty="0">
                <a:solidFill>
                  <a:srgbClr val="000000"/>
                </a:solidFill>
                <a:latin typeface="Times New Roman" panose="02020603050405020304" pitchFamily="18" charset="0"/>
                <a:ea typeface="Times New Roman" panose="02020603050405020304" pitchFamily="18" charset="0"/>
              </a:rPr>
              <a:t> Agile Document</a:t>
            </a:r>
            <a:endParaRPr lang="en-US" sz="6600" dirty="0">
              <a:solidFill>
                <a:srgbClr val="000000"/>
              </a:solidFill>
              <a:latin typeface="Times New Roman" panose="02020603050405020304" pitchFamily="18" charset="0"/>
              <a:ea typeface="Times New Roman" panose="02020603050405020304" pitchFamily="18" charset="0"/>
            </a:endParaRPr>
          </a:p>
        </p:txBody>
      </p:sp>
      <p:sp>
        <p:nvSpPr>
          <p:cNvPr id="4" name="Rectangle 3"/>
          <p:cNvSpPr/>
          <p:nvPr/>
        </p:nvSpPr>
        <p:spPr>
          <a:xfrm>
            <a:off x="1535838" y="1189608"/>
            <a:ext cx="4716616" cy="1107996"/>
          </a:xfrm>
          <a:prstGeom prst="rect">
            <a:avLst/>
          </a:prstGeom>
        </p:spPr>
        <p:txBody>
          <a:bodyPr wrap="square">
            <a:spAutoFit/>
          </a:bodyPr>
          <a:lstStyle/>
          <a:p>
            <a:r>
              <a:rPr lang="en-US" altLang="en-US" sz="6600" dirty="0">
                <a:solidFill>
                  <a:schemeClr val="bg2"/>
                </a:solidFill>
                <a:latin typeface="Arial" panose="020B0604020202020204" pitchFamily="34" charset="0"/>
              </a:rPr>
              <a:t>5</a:t>
            </a:r>
            <a:endParaRPr lang="en-IN" sz="6600" dirty="0"/>
          </a:p>
        </p:txBody>
      </p:sp>
    </p:spTree>
    <p:extLst>
      <p:ext uri="{BB962C8B-B14F-4D97-AF65-F5344CB8AC3E}">
        <p14:creationId xmlns:p14="http://schemas.microsoft.com/office/powerpoint/2010/main" val="12239999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5ABD5518-E991-16F1-E4BB-BCD4BED4736A}"/>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A26FF0D4-E042-C974-8CF2-C8397E08B04F}"/>
              </a:ext>
            </a:extLst>
          </p:cNvPr>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a:extLst>
              <a:ext uri="{FF2B5EF4-FFF2-40B4-BE49-F238E27FC236}">
                <a16:creationId xmlns:a16="http://schemas.microsoft.com/office/drawing/2014/main" id="{CA1BA983-CAB4-724B-6AC7-1DFEB75E3272}"/>
              </a:ext>
            </a:extLst>
          </p:cNvPr>
          <p:cNvSpPr txBox="1"/>
          <p:nvPr/>
        </p:nvSpPr>
        <p:spPr>
          <a:xfrm>
            <a:off x="880079" y="3020954"/>
            <a:ext cx="8244568" cy="2031325"/>
          </a:xfrm>
          <a:prstGeom prst="rect">
            <a:avLst/>
          </a:prstGeom>
          <a:noFill/>
          <a:ln>
            <a:noFill/>
          </a:ln>
        </p:spPr>
        <p:txBody>
          <a:bodyPr spcFirstLastPara="1" wrap="square" lIns="0" tIns="0" rIns="0" bIns="0" anchor="t" anchorCtr="0">
            <a:spAutoFit/>
          </a:bodyPr>
          <a:lstStyle/>
          <a:p>
            <a:r>
              <a:rPr lang="en-US" sz="6600" b="1" dirty="0">
                <a:solidFill>
                  <a:srgbClr val="000000"/>
                </a:solidFill>
                <a:latin typeface="Times New Roman" panose="02020603050405020304" pitchFamily="18" charset="0"/>
                <a:ea typeface="Times New Roman" panose="02020603050405020304" pitchFamily="18" charset="0"/>
              </a:rPr>
              <a:t>Agile Project Charter</a:t>
            </a:r>
            <a:endParaRPr lang="en-US" sz="6600" dirty="0">
              <a:solidFill>
                <a:srgbClr val="000000"/>
              </a:solidFill>
              <a:latin typeface="Times New Roman" panose="02020603050405020304" pitchFamily="18" charset="0"/>
              <a:ea typeface="Times New Roman" panose="02020603050405020304" pitchFamily="18" charset="0"/>
            </a:endParaRPr>
          </a:p>
          <a:p>
            <a:pPr lvl="0"/>
            <a:endParaRPr sz="6600" dirty="0"/>
          </a:p>
        </p:txBody>
      </p:sp>
      <p:sp>
        <p:nvSpPr>
          <p:cNvPr id="159" name="Google Shape;159;p12">
            <a:extLst>
              <a:ext uri="{FF2B5EF4-FFF2-40B4-BE49-F238E27FC236}">
                <a16:creationId xmlns:a16="http://schemas.microsoft.com/office/drawing/2014/main" id="{35DB3541-8060-1F0E-F638-2767E81860F8}"/>
              </a:ext>
            </a:extLst>
          </p:cNvPr>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a:extLst>
              <a:ext uri="{FF2B5EF4-FFF2-40B4-BE49-F238E27FC236}">
                <a16:creationId xmlns:a16="http://schemas.microsoft.com/office/drawing/2014/main" id="{1E0185E4-3195-7A60-BE82-F13E945B0C32}"/>
              </a:ext>
            </a:extLst>
          </p:cNvPr>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5.1</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37846262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extLst>
              <p:ext uri="{D42A27DB-BD31-4B8C-83A1-F6EECF244321}">
                <p14:modId xmlns:p14="http://schemas.microsoft.com/office/powerpoint/2010/main" val="1841969653"/>
              </p:ext>
            </p:extLst>
          </p:nvPr>
        </p:nvGraphicFramePr>
        <p:xfrm>
          <a:off x="165463" y="34198"/>
          <a:ext cx="11939451" cy="6417402"/>
        </p:xfrm>
        <a:graphic>
          <a:graphicData uri="http://schemas.openxmlformats.org/drawingml/2006/table">
            <a:tbl>
              <a:tblPr firstRow="1" firstCol="1" bandRow="1">
                <a:tableStyleId>{2D5ABB26-0587-4C30-8999-92F81FD0307C}</a:tableStyleId>
              </a:tblPr>
              <a:tblGrid>
                <a:gridCol w="3888259">
                  <a:extLst>
                    <a:ext uri="{9D8B030D-6E8A-4147-A177-3AD203B41FA5}">
                      <a16:colId xmlns:a16="http://schemas.microsoft.com/office/drawing/2014/main" val="20000"/>
                    </a:ext>
                  </a:extLst>
                </a:gridCol>
                <a:gridCol w="8051192">
                  <a:extLst>
                    <a:ext uri="{9D8B030D-6E8A-4147-A177-3AD203B41FA5}">
                      <a16:colId xmlns:a16="http://schemas.microsoft.com/office/drawing/2014/main" val="20001"/>
                    </a:ext>
                  </a:extLst>
                </a:gridCol>
              </a:tblGrid>
              <a:tr h="230485">
                <a:tc gridSpan="2">
                  <a:txBody>
                    <a:bodyPr/>
                    <a:lstStyle/>
                    <a:p>
                      <a:pPr algn="ctr">
                        <a:lnSpc>
                          <a:spcPct val="115000"/>
                        </a:lnSpc>
                        <a:spcBef>
                          <a:spcPts val="500"/>
                        </a:spcBef>
                        <a:spcAft>
                          <a:spcPts val="0"/>
                        </a:spcAft>
                      </a:pPr>
                      <a:r>
                        <a:rPr lang="en-IN" sz="1100" dirty="0">
                          <a:effectLst/>
                        </a:rPr>
                        <a:t>Agile Project Charter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IN"/>
                    </a:p>
                  </a:txBody>
                  <a:tcPr/>
                </a:tc>
                <a:extLst>
                  <a:ext uri="{0D108BD9-81ED-4DB2-BD59-A6C34878D82A}">
                    <a16:rowId xmlns:a16="http://schemas.microsoft.com/office/drawing/2014/main" val="10000"/>
                  </a:ext>
                </a:extLst>
              </a:tr>
              <a:tr h="416843">
                <a:tc>
                  <a:txBody>
                    <a:bodyPr/>
                    <a:lstStyle/>
                    <a:p>
                      <a:pPr>
                        <a:lnSpc>
                          <a:spcPct val="115000"/>
                        </a:lnSpc>
                        <a:spcBef>
                          <a:spcPts val="500"/>
                        </a:spcBef>
                        <a:spcAft>
                          <a:spcPts val="0"/>
                        </a:spcAft>
                      </a:pPr>
                      <a:r>
                        <a:rPr lang="en-IN" sz="1100" dirty="0">
                          <a:effectLst/>
                        </a:rPr>
                        <a:t>Project Name: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IN" sz="933" b="0" u="none" strike="noStrike" cap="none" dirty="0">
                          <a:solidFill>
                            <a:schemeClr val="dk1"/>
                          </a:solidFill>
                          <a:effectLst/>
                          <a:sym typeface="Arial"/>
                        </a:rPr>
                        <a:t>Fashion Hub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01899">
                <a:tc>
                  <a:txBody>
                    <a:bodyPr/>
                    <a:lstStyle/>
                    <a:p>
                      <a:pPr>
                        <a:lnSpc>
                          <a:spcPct val="115000"/>
                        </a:lnSpc>
                        <a:spcBef>
                          <a:spcPts val="500"/>
                        </a:spcBef>
                        <a:spcAft>
                          <a:spcPts val="0"/>
                        </a:spcAft>
                      </a:pPr>
                      <a:r>
                        <a:rPr lang="en-IN" sz="1100" dirty="0">
                          <a:effectLst/>
                        </a:rPr>
                        <a:t>Project Champions: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500"/>
                        </a:spcBef>
                        <a:spcAft>
                          <a:spcPts val="0"/>
                        </a:spcAft>
                      </a:pPr>
                      <a:r>
                        <a:rPr lang="en-IN" sz="933" b="0" u="none" strike="noStrike" cap="none" dirty="0">
                          <a:solidFill>
                            <a:schemeClr val="dk1"/>
                          </a:solidFill>
                          <a:effectLst/>
                          <a:sym typeface="Arial"/>
                        </a:rPr>
                        <a:t>Varma Shivam,</a:t>
                      </a:r>
                    </a:p>
                    <a:p>
                      <a:pPr>
                        <a:lnSpc>
                          <a:spcPct val="115000"/>
                        </a:lnSpc>
                        <a:spcBef>
                          <a:spcPts val="500"/>
                        </a:spcBef>
                        <a:spcAft>
                          <a:spcPts val="0"/>
                        </a:spcAft>
                      </a:pPr>
                      <a:r>
                        <a:rPr lang="en-IN" sz="933" b="0" u="none" strike="noStrike" cap="none" dirty="0">
                          <a:solidFill>
                            <a:schemeClr val="dk1"/>
                          </a:solidFill>
                          <a:effectLst/>
                          <a:sym typeface="Arial"/>
                        </a:rPr>
                        <a:t> Kushwaha Vijay</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727">
                <a:tc>
                  <a:txBody>
                    <a:bodyPr/>
                    <a:lstStyle/>
                    <a:p>
                      <a:pPr>
                        <a:lnSpc>
                          <a:spcPct val="115000"/>
                        </a:lnSpc>
                        <a:spcBef>
                          <a:spcPts val="500"/>
                        </a:spcBef>
                        <a:spcAft>
                          <a:spcPts val="0"/>
                        </a:spcAft>
                      </a:pPr>
                      <a:r>
                        <a:rPr lang="en-IN" sz="1100" dirty="0">
                          <a:effectLst/>
                        </a:rPr>
                        <a:t>Project Sponsor: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500"/>
                        </a:spcBef>
                        <a:spcAft>
                          <a:spcPts val="0"/>
                        </a:spcAft>
                      </a:pPr>
                      <a:r>
                        <a:rPr lang="en-IN" sz="1100" b="0" u="none" strike="noStrike" cap="none" dirty="0">
                          <a:solidFill>
                            <a:schemeClr val="dk1"/>
                          </a:solidFill>
                          <a:effectLst/>
                          <a:sym typeface="Arial"/>
                        </a:rPr>
                        <a:t>L.J</a:t>
                      </a:r>
                      <a:r>
                        <a:rPr lang="en-IN" sz="1100" b="0" u="none" strike="noStrike" cap="none" baseline="0" dirty="0">
                          <a:solidFill>
                            <a:schemeClr val="dk1"/>
                          </a:solidFill>
                          <a:effectLst/>
                          <a:sym typeface="Arial"/>
                        </a:rPr>
                        <a:t> MCA DEPARTMENT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01899">
                <a:tc>
                  <a:txBody>
                    <a:bodyPr/>
                    <a:lstStyle/>
                    <a:p>
                      <a:pPr>
                        <a:lnSpc>
                          <a:spcPct val="115000"/>
                        </a:lnSpc>
                        <a:spcBef>
                          <a:spcPts val="500"/>
                        </a:spcBef>
                        <a:spcAft>
                          <a:spcPts val="0"/>
                        </a:spcAft>
                      </a:pPr>
                      <a:r>
                        <a:rPr lang="en-IN" sz="1100" dirty="0">
                          <a:effectLst/>
                        </a:rPr>
                        <a:t>Project Managers: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500"/>
                        </a:spcBef>
                        <a:spcAft>
                          <a:spcPts val="0"/>
                        </a:spcAft>
                      </a:pPr>
                      <a:endParaRPr lang="en-US" sz="1100" dirty="0">
                        <a:effectLst/>
                      </a:endParaRPr>
                    </a:p>
                    <a:p>
                      <a:pPr>
                        <a:lnSpc>
                          <a:spcPct val="115000"/>
                        </a:lnSpc>
                        <a:spcBef>
                          <a:spcPts val="500"/>
                        </a:spcBef>
                        <a:spcAft>
                          <a:spcPts val="0"/>
                        </a:spcAft>
                      </a:pPr>
                      <a:r>
                        <a:rPr lang="en-US" sz="1100" dirty="0">
                          <a:effectLst/>
                        </a:rPr>
                        <a:t>Prof. Krunal</a:t>
                      </a:r>
                      <a:r>
                        <a:rPr lang="en-US" sz="1100" baseline="0" dirty="0">
                          <a:effectLst/>
                        </a:rPr>
                        <a:t> Panchal</a:t>
                      </a:r>
                      <a:endParaRPr lang="en-IN" sz="1100" dirty="0">
                        <a:effectLst/>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727">
                <a:tc>
                  <a:txBody>
                    <a:bodyPr/>
                    <a:lstStyle/>
                    <a:p>
                      <a:pPr>
                        <a:lnSpc>
                          <a:spcPct val="115000"/>
                        </a:lnSpc>
                        <a:spcBef>
                          <a:spcPts val="500"/>
                        </a:spcBef>
                        <a:spcAft>
                          <a:spcPts val="0"/>
                        </a:spcAft>
                      </a:pPr>
                      <a:r>
                        <a:rPr lang="en-IN" sz="1100" dirty="0">
                          <a:effectLst/>
                        </a:rPr>
                        <a:t>Expected Start Date: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500"/>
                        </a:spcBef>
                        <a:spcAft>
                          <a:spcPts val="0"/>
                        </a:spcAft>
                      </a:pPr>
                      <a:r>
                        <a:rPr lang="en-IN" sz="1100" b="0" u="none" strike="noStrike" cap="none" dirty="0">
                          <a:solidFill>
                            <a:schemeClr val="dk1"/>
                          </a:solidFill>
                          <a:effectLst/>
                          <a:sym typeface="Arial"/>
                        </a:rPr>
                        <a:t>06 -Jan-2025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727">
                <a:tc>
                  <a:txBody>
                    <a:bodyPr/>
                    <a:lstStyle/>
                    <a:p>
                      <a:pPr>
                        <a:lnSpc>
                          <a:spcPct val="115000"/>
                        </a:lnSpc>
                        <a:spcBef>
                          <a:spcPts val="500"/>
                        </a:spcBef>
                        <a:spcAft>
                          <a:spcPts val="0"/>
                        </a:spcAft>
                      </a:pPr>
                      <a:r>
                        <a:rPr lang="en-IN" sz="1100">
                          <a:effectLst/>
                        </a:rPr>
                        <a:t>Expected End Date: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500"/>
                        </a:spcBef>
                        <a:spcAft>
                          <a:spcPts val="0"/>
                        </a:spcAft>
                      </a:pPr>
                      <a:r>
                        <a:rPr lang="en-IN" sz="1100" b="0" u="none" strike="noStrike" cap="none" dirty="0">
                          <a:solidFill>
                            <a:schemeClr val="dk1"/>
                          </a:solidFill>
                          <a:effectLst/>
                          <a:sym typeface="Arial"/>
                        </a:rPr>
                        <a:t>15-Apr-2025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94454">
                <a:tc>
                  <a:txBody>
                    <a:bodyPr/>
                    <a:lstStyle/>
                    <a:p>
                      <a:pPr>
                        <a:lnSpc>
                          <a:spcPct val="115000"/>
                        </a:lnSpc>
                        <a:spcBef>
                          <a:spcPts val="500"/>
                        </a:spcBef>
                        <a:spcAft>
                          <a:spcPts val="0"/>
                        </a:spcAft>
                      </a:pPr>
                      <a:r>
                        <a:rPr lang="en-IN" sz="1100" dirty="0">
                          <a:effectLst/>
                        </a:rPr>
                        <a:t>Project Goal: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500"/>
                        </a:spcBef>
                        <a:spcAft>
                          <a:spcPts val="0"/>
                        </a:spcAft>
                      </a:pPr>
                      <a:r>
                        <a:rPr lang="en-IN" sz="1100" b="0" u="none" strike="noStrike" cap="none" dirty="0">
                          <a:solidFill>
                            <a:schemeClr val="dk1"/>
                          </a:solidFill>
                          <a:effectLst/>
                          <a:sym typeface="Arial"/>
                        </a:rPr>
                        <a:t>To build an easy-to-use </a:t>
                      </a:r>
                      <a:r>
                        <a:rPr lang="en-IN" sz="1100" b="1" u="none" strike="noStrike" cap="none" dirty="0">
                          <a:solidFill>
                            <a:schemeClr val="dk1"/>
                          </a:solidFill>
                          <a:effectLst/>
                          <a:sym typeface="Arial"/>
                        </a:rPr>
                        <a:t>Fashion Hub Website</a:t>
                      </a:r>
                      <a:r>
                        <a:rPr lang="en-IN" sz="1100" b="0" u="none" strike="noStrike" cap="none" dirty="0">
                          <a:solidFill>
                            <a:schemeClr val="dk1"/>
                          </a:solidFill>
                          <a:effectLst/>
                          <a:sym typeface="Arial"/>
                        </a:rPr>
                        <a:t> that makes online shopping simple, efficient, and enjoyable. The website will allow users to browse and buy clothing, manage their accounts, and track their orders, while also handling inventory, process payments, and analyse sales trends.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81272">
                <a:tc>
                  <a:txBody>
                    <a:bodyPr/>
                    <a:lstStyle/>
                    <a:p>
                      <a:pPr>
                        <a:lnSpc>
                          <a:spcPct val="115000"/>
                        </a:lnSpc>
                        <a:spcBef>
                          <a:spcPts val="500"/>
                        </a:spcBef>
                        <a:spcAft>
                          <a:spcPts val="0"/>
                        </a:spcAft>
                      </a:pPr>
                      <a:r>
                        <a:rPr lang="en-IN" sz="1100">
                          <a:effectLst/>
                        </a:rPr>
                        <a:t>Project Vision: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500"/>
                        </a:spcBef>
                        <a:spcAft>
                          <a:spcPts val="0"/>
                        </a:spcAft>
                      </a:pPr>
                      <a:r>
                        <a:rPr lang="en-IN" sz="1100" dirty="0">
                          <a:effectLst/>
                        </a:rPr>
                        <a:t>Devinder is a platform that helps developers connect based on their skills, interests, and project needs. It aims to simplify collaboration and networking by enabling users to find suitable partners for open-source projects, startups, or mentorship.</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818500">
                <a:tc>
                  <a:txBody>
                    <a:bodyPr/>
                    <a:lstStyle/>
                    <a:p>
                      <a:pPr>
                        <a:lnSpc>
                          <a:spcPct val="115000"/>
                        </a:lnSpc>
                        <a:spcBef>
                          <a:spcPts val="500"/>
                        </a:spcBef>
                        <a:spcAft>
                          <a:spcPts val="0"/>
                        </a:spcAft>
                      </a:pPr>
                      <a:r>
                        <a:rPr lang="en-IN" sz="1100">
                          <a:effectLst/>
                        </a:rPr>
                        <a:t>Project Scope: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just">
                        <a:lnSpc>
                          <a:spcPct val="107000"/>
                        </a:lnSpc>
                        <a:spcAft>
                          <a:spcPts val="800"/>
                        </a:spcAft>
                        <a:buFont typeface="Arial" panose="020B0604020202020204" pitchFamily="34" charset="0"/>
                        <a:buChar char="●"/>
                      </a:pPr>
                      <a:r>
                        <a:rPr lang="en-IN" sz="900" b="1" dirty="0">
                          <a:solidFill>
                            <a:srgbClr val="000000"/>
                          </a:solidFill>
                          <a:effectLst/>
                        </a:rPr>
                        <a:t>Shopping &amp; Product Management: </a:t>
                      </a:r>
                      <a:r>
                        <a:rPr lang="en-IN" sz="900" dirty="0">
                          <a:solidFill>
                            <a:srgbClr val="000000"/>
                          </a:solidFill>
                          <a:effectLst/>
                        </a:rPr>
                        <a:t>Allow customers to browse clothing collections with filters like size, colour, and price. Let's easily add, edit, and manage products.</a:t>
                      </a:r>
                      <a:endParaRPr lang="en-IN" sz="900" dirty="0">
                        <a:effectLst/>
                      </a:endParaRPr>
                    </a:p>
                    <a:p>
                      <a:pPr marL="342900" lvl="0" indent="-342900" algn="just">
                        <a:lnSpc>
                          <a:spcPct val="107000"/>
                        </a:lnSpc>
                        <a:spcAft>
                          <a:spcPts val="800"/>
                        </a:spcAft>
                        <a:buFont typeface="Arial" panose="020B0604020202020204" pitchFamily="34" charset="0"/>
                        <a:buChar char="●"/>
                      </a:pPr>
                      <a:r>
                        <a:rPr lang="en-IN" sz="900" b="1" dirty="0">
                          <a:solidFill>
                            <a:srgbClr val="000000"/>
                          </a:solidFill>
                          <a:effectLst/>
                        </a:rPr>
                        <a:t>Seamless Ordering &amp; Checkout : </a:t>
                      </a:r>
                      <a:r>
                        <a:rPr lang="en-IN" sz="900" dirty="0">
                          <a:solidFill>
                            <a:srgbClr val="000000"/>
                          </a:solidFill>
                          <a:effectLst/>
                        </a:rPr>
                        <a:t>Enable users to add items to their cart and securely complete purchases. Provide multiple payment options, including credit/debit cards and COD.</a:t>
                      </a:r>
                      <a:endParaRPr lang="en-IN" sz="900" dirty="0">
                        <a:effectLst/>
                      </a:endParaRPr>
                    </a:p>
                    <a:p>
                      <a:pPr marL="342900" lvl="0" indent="-342900" algn="just">
                        <a:lnSpc>
                          <a:spcPct val="107000"/>
                        </a:lnSpc>
                        <a:spcAft>
                          <a:spcPts val="800"/>
                        </a:spcAft>
                        <a:buFont typeface="Arial" panose="020B0604020202020204" pitchFamily="34" charset="0"/>
                        <a:buChar char="●"/>
                      </a:pPr>
                      <a:r>
                        <a:rPr lang="en-IN" sz="900" b="1" dirty="0">
                          <a:solidFill>
                            <a:srgbClr val="000000"/>
                          </a:solidFill>
                          <a:effectLst/>
                        </a:rPr>
                        <a:t>Smart Automation &amp; Trending Items : </a:t>
                      </a:r>
                      <a:r>
                        <a:rPr lang="en-IN" sz="900" dirty="0">
                          <a:solidFill>
                            <a:srgbClr val="000000"/>
                          </a:solidFill>
                          <a:effectLst/>
                        </a:rPr>
                        <a:t>shipping updates, and stock Inventory and Trending items on Dashboard</a:t>
                      </a:r>
                      <a:endParaRPr lang="en-IN" sz="9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2792">
                <a:tc>
                  <a:txBody>
                    <a:bodyPr/>
                    <a:lstStyle/>
                    <a:p>
                      <a:pPr>
                        <a:lnSpc>
                          <a:spcPct val="115000"/>
                        </a:lnSpc>
                        <a:spcBef>
                          <a:spcPts val="500"/>
                        </a:spcBef>
                        <a:spcAft>
                          <a:spcPts val="0"/>
                        </a:spcAft>
                      </a:pPr>
                      <a:r>
                        <a:rPr lang="en-IN" sz="1100">
                          <a:effectLst/>
                        </a:rPr>
                        <a:t>Key Stakeholder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0645" algn="just">
                        <a:lnSpc>
                          <a:spcPct val="107000"/>
                        </a:lnSpc>
                        <a:spcAft>
                          <a:spcPts val="800"/>
                        </a:spcAft>
                        <a:buNone/>
                      </a:pPr>
                      <a:r>
                        <a:rPr lang="en-IN" sz="1100" dirty="0">
                          <a:solidFill>
                            <a:srgbClr val="000000"/>
                          </a:solidFill>
                          <a:effectLst/>
                        </a:rPr>
                        <a:t>Project Managers, Team Members/Developers, Clients/End Users.</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270000">
                <a:tc>
                  <a:txBody>
                    <a:bodyPr/>
                    <a:lstStyle/>
                    <a:p>
                      <a:pPr>
                        <a:lnSpc>
                          <a:spcPct val="115000"/>
                        </a:lnSpc>
                        <a:spcBef>
                          <a:spcPts val="500"/>
                        </a:spcBef>
                        <a:spcAft>
                          <a:spcPts val="0"/>
                        </a:spcAft>
                      </a:pPr>
                      <a:r>
                        <a:rPr lang="en-IN" sz="1100" dirty="0">
                          <a:effectLst/>
                        </a:rPr>
                        <a:t>Risk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3136" marR="231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just">
                        <a:lnSpc>
                          <a:spcPct val="107000"/>
                        </a:lnSpc>
                        <a:spcAft>
                          <a:spcPts val="800"/>
                        </a:spcAft>
                        <a:buFont typeface="Arial" panose="020B0604020202020204" pitchFamily="34" charset="0"/>
                        <a:buChar char="●"/>
                      </a:pPr>
                      <a:r>
                        <a:rPr lang="en-IN" sz="900" b="1" dirty="0">
                          <a:solidFill>
                            <a:srgbClr val="000000"/>
                          </a:solidFill>
                          <a:effectLst/>
                        </a:rPr>
                        <a:t>API Integration Failure</a:t>
                      </a:r>
                      <a:endParaRPr lang="en-IN" sz="900" dirty="0">
                        <a:effectLst/>
                      </a:endParaRPr>
                    </a:p>
                    <a:p>
                      <a:pPr marL="80645" algn="just">
                        <a:lnSpc>
                          <a:spcPct val="107000"/>
                        </a:lnSpc>
                        <a:spcAft>
                          <a:spcPts val="800"/>
                        </a:spcAft>
                        <a:buNone/>
                      </a:pPr>
                      <a:r>
                        <a:rPr lang="en-IN" sz="900" b="1" dirty="0">
                          <a:solidFill>
                            <a:srgbClr val="000000"/>
                          </a:solidFill>
                          <a:effectLst/>
                        </a:rPr>
                        <a:t>   </a:t>
                      </a:r>
                      <a:r>
                        <a:rPr lang="en-IN" sz="900" dirty="0">
                          <a:solidFill>
                            <a:srgbClr val="000000"/>
                          </a:solidFill>
                          <a:effectLst/>
                        </a:rPr>
                        <a:t>        The system may fail to integrate smoothly with third-    </a:t>
                      </a:r>
                      <a:endParaRPr lang="en-IN" sz="900" dirty="0">
                        <a:effectLst/>
                      </a:endParaRPr>
                    </a:p>
                    <a:p>
                      <a:pPr marL="80645" algn="just">
                        <a:lnSpc>
                          <a:spcPct val="107000"/>
                        </a:lnSpc>
                        <a:spcAft>
                          <a:spcPts val="800"/>
                        </a:spcAft>
                        <a:buNone/>
                      </a:pPr>
                      <a:r>
                        <a:rPr lang="en-IN" sz="900" dirty="0">
                          <a:solidFill>
                            <a:srgbClr val="000000"/>
                          </a:solidFill>
                          <a:effectLst/>
                        </a:rPr>
                        <a:t>            party service like payment gateways.</a:t>
                      </a:r>
                      <a:endParaRPr lang="en-IN" sz="900" dirty="0">
                        <a:effectLst/>
                      </a:endParaRPr>
                    </a:p>
                    <a:p>
                      <a:pPr marL="342900" lvl="0" indent="-342900" algn="just">
                        <a:lnSpc>
                          <a:spcPct val="107000"/>
                        </a:lnSpc>
                        <a:spcAft>
                          <a:spcPts val="800"/>
                        </a:spcAft>
                        <a:buFont typeface="Arial" panose="020B0604020202020204" pitchFamily="34" charset="0"/>
                        <a:buChar char="●"/>
                      </a:pPr>
                      <a:r>
                        <a:rPr lang="en-IN" sz="900" b="1" dirty="0">
                          <a:solidFill>
                            <a:srgbClr val="000000"/>
                          </a:solidFill>
                          <a:effectLst/>
                        </a:rPr>
                        <a:t>Version Compatibility Issues</a:t>
                      </a:r>
                      <a:r>
                        <a:rPr lang="en-IN" sz="900" dirty="0">
                          <a:solidFill>
                            <a:srgbClr val="000000"/>
                          </a:solidFill>
                          <a:effectLst/>
                        </a:rPr>
                        <a:t>:</a:t>
                      </a:r>
                      <a:endParaRPr lang="en-IN" sz="900" dirty="0">
                        <a:effectLst/>
                      </a:endParaRPr>
                    </a:p>
                    <a:p>
                      <a:pPr marL="228600" algn="just">
                        <a:lnSpc>
                          <a:spcPct val="107000"/>
                        </a:lnSpc>
                        <a:spcAft>
                          <a:spcPts val="800"/>
                        </a:spcAft>
                        <a:buNone/>
                      </a:pPr>
                      <a:r>
                        <a:rPr lang="en-IN" sz="900" dirty="0">
                          <a:solidFill>
                            <a:srgbClr val="000000"/>
                          </a:solidFill>
                          <a:effectLst/>
                        </a:rPr>
                        <a:t>          Updates to system components (databases, APIs, frameworks) may break compatibility</a:t>
                      </a:r>
                      <a:r>
                        <a:rPr lang="en-IN" sz="1300" dirty="0">
                          <a:solidFill>
                            <a:srgbClr val="000000"/>
                          </a:solidFill>
                          <a:effectLst/>
                        </a:rPr>
                        <a:t>.</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5490297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98C3F36F-C92D-E883-E23F-DAD48953FEF9}"/>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C15F131F-37E3-379E-0D9D-1C222A6F916B}"/>
              </a:ext>
            </a:extLst>
          </p:cNvPr>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9" name="Google Shape;159;p12">
            <a:extLst>
              <a:ext uri="{FF2B5EF4-FFF2-40B4-BE49-F238E27FC236}">
                <a16:creationId xmlns:a16="http://schemas.microsoft.com/office/drawing/2014/main" id="{110BAF2F-8A0C-8219-89EF-AEA389166F59}"/>
              </a:ext>
            </a:extLst>
          </p:cNvPr>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TextBox 2">
            <a:extLst>
              <a:ext uri="{FF2B5EF4-FFF2-40B4-BE49-F238E27FC236}">
                <a16:creationId xmlns:a16="http://schemas.microsoft.com/office/drawing/2014/main" id="{5634BADF-AC93-6A52-3BE4-C415F3605EE7}"/>
              </a:ext>
            </a:extLst>
          </p:cNvPr>
          <p:cNvSpPr txBox="1"/>
          <p:nvPr/>
        </p:nvSpPr>
        <p:spPr>
          <a:xfrm>
            <a:off x="2523067" y="2508505"/>
            <a:ext cx="8181219" cy="837152"/>
          </a:xfrm>
          <a:prstGeom prst="rect">
            <a:avLst/>
          </a:prstGeom>
          <a:noFill/>
        </p:spPr>
        <p:txBody>
          <a:bodyPr wrap="square">
            <a:spAutoFit/>
          </a:bodyPr>
          <a:lstStyle/>
          <a:p>
            <a:pPr>
              <a:lnSpc>
                <a:spcPct val="110000"/>
              </a:lnSpc>
              <a:spcAft>
                <a:spcPts val="513"/>
              </a:spcAft>
            </a:pPr>
            <a:r>
              <a:rPr lang="en-US" sz="4400" b="1" dirty="0">
                <a:solidFill>
                  <a:srgbClr val="000000"/>
                </a:solidFill>
                <a:latin typeface="Times New Roman" panose="02020603050405020304" pitchFamily="18" charset="0"/>
                <a:ea typeface="Times New Roman" panose="02020603050405020304" pitchFamily="18" charset="0"/>
              </a:rPr>
              <a:t> Agile Roadmap / Schedule</a:t>
            </a:r>
            <a:endParaRPr lang="en-US" sz="4400" dirty="0">
              <a:solidFill>
                <a:srgbClr val="000000"/>
              </a:solidFill>
              <a:latin typeface="Times New Roman" panose="02020603050405020304" pitchFamily="18" charset="0"/>
              <a:ea typeface="Times New Roman" panose="02020603050405020304" pitchFamily="18" charset="0"/>
            </a:endParaRPr>
          </a:p>
        </p:txBody>
      </p:sp>
      <p:sp>
        <p:nvSpPr>
          <p:cNvPr id="2" name="Rectangle 1"/>
          <p:cNvSpPr/>
          <p:nvPr/>
        </p:nvSpPr>
        <p:spPr>
          <a:xfrm>
            <a:off x="1589104" y="1056443"/>
            <a:ext cx="4663350" cy="1107996"/>
          </a:xfrm>
          <a:prstGeom prst="rect">
            <a:avLst/>
          </a:prstGeom>
        </p:spPr>
        <p:txBody>
          <a:bodyPr wrap="square">
            <a:spAutoFit/>
          </a:bodyPr>
          <a:lstStyle/>
          <a:p>
            <a:r>
              <a:rPr lang="en-US" altLang="en-US" sz="6600" dirty="0">
                <a:solidFill>
                  <a:schemeClr val="bg2"/>
                </a:solidFill>
                <a:latin typeface="Arial" panose="020B0604020202020204" pitchFamily="34" charset="0"/>
              </a:rPr>
              <a:t>5.2</a:t>
            </a:r>
            <a:endParaRPr lang="en-IN" sz="6600" dirty="0"/>
          </a:p>
        </p:txBody>
      </p:sp>
    </p:spTree>
    <p:extLst>
      <p:ext uri="{BB962C8B-B14F-4D97-AF65-F5344CB8AC3E}">
        <p14:creationId xmlns:p14="http://schemas.microsoft.com/office/powerpoint/2010/main" val="21170799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83871150"/>
              </p:ext>
            </p:extLst>
          </p:nvPr>
        </p:nvGraphicFramePr>
        <p:xfrm>
          <a:off x="161109" y="235529"/>
          <a:ext cx="11869782" cy="6383196"/>
        </p:xfrm>
        <a:graphic>
          <a:graphicData uri="http://schemas.openxmlformats.org/drawingml/2006/table">
            <a:tbl>
              <a:tblPr firstRow="1" firstCol="1" bandRow="1">
                <a:tableStyleId>{2D5ABB26-0587-4C30-8999-92F81FD0307C}</a:tableStyleId>
              </a:tblPr>
              <a:tblGrid>
                <a:gridCol w="1138817">
                  <a:extLst>
                    <a:ext uri="{9D8B030D-6E8A-4147-A177-3AD203B41FA5}">
                      <a16:colId xmlns:a16="http://schemas.microsoft.com/office/drawing/2014/main" val="20000"/>
                    </a:ext>
                  </a:extLst>
                </a:gridCol>
                <a:gridCol w="1266536">
                  <a:extLst>
                    <a:ext uri="{9D8B030D-6E8A-4147-A177-3AD203B41FA5}">
                      <a16:colId xmlns:a16="http://schemas.microsoft.com/office/drawing/2014/main" val="20001"/>
                    </a:ext>
                  </a:extLst>
                </a:gridCol>
                <a:gridCol w="2406239">
                  <a:extLst>
                    <a:ext uri="{9D8B030D-6E8A-4147-A177-3AD203B41FA5}">
                      <a16:colId xmlns:a16="http://schemas.microsoft.com/office/drawing/2014/main" val="20002"/>
                    </a:ext>
                  </a:extLst>
                </a:gridCol>
                <a:gridCol w="3529095">
                  <a:extLst>
                    <a:ext uri="{9D8B030D-6E8A-4147-A177-3AD203B41FA5}">
                      <a16:colId xmlns:a16="http://schemas.microsoft.com/office/drawing/2014/main" val="20003"/>
                    </a:ext>
                  </a:extLst>
                </a:gridCol>
                <a:gridCol w="3529095">
                  <a:extLst>
                    <a:ext uri="{9D8B030D-6E8A-4147-A177-3AD203B41FA5}">
                      <a16:colId xmlns:a16="http://schemas.microsoft.com/office/drawing/2014/main" val="20004"/>
                    </a:ext>
                  </a:extLst>
                </a:gridCol>
              </a:tblGrid>
              <a:tr h="440936">
                <a:tc gridSpan="5">
                  <a:txBody>
                    <a:bodyPr/>
                    <a:lstStyle/>
                    <a:p>
                      <a:pPr algn="ctr">
                        <a:lnSpc>
                          <a:spcPct val="115000"/>
                        </a:lnSpc>
                        <a:spcBef>
                          <a:spcPts val="500"/>
                        </a:spcBef>
                        <a:spcAft>
                          <a:spcPts val="0"/>
                        </a:spcAft>
                      </a:pPr>
                      <a:r>
                        <a:rPr lang="en-IN" sz="1100" dirty="0">
                          <a:effectLst/>
                        </a:rPr>
                        <a:t>Agile Roadmap / Schedule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7138" marR="27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195672">
                <a:tc>
                  <a:txBody>
                    <a:bodyPr/>
                    <a:lstStyle/>
                    <a:p>
                      <a:pPr algn="ctr">
                        <a:lnSpc>
                          <a:spcPct val="115000"/>
                        </a:lnSpc>
                        <a:spcBef>
                          <a:spcPts val="500"/>
                        </a:spcBef>
                        <a:spcAft>
                          <a:spcPts val="0"/>
                        </a:spcAft>
                      </a:pPr>
                      <a:r>
                        <a:rPr lang="en-IN" sz="1100" dirty="0">
                          <a:effectLst/>
                        </a:rPr>
                        <a:t>Phase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7138" marR="27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100" dirty="0">
                          <a:effectLst/>
                        </a:rPr>
                        <a:t>Month</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7138" marR="27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100" dirty="0">
                          <a:effectLst/>
                        </a:rPr>
                        <a:t>Duration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7138" marR="27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100" dirty="0">
                          <a:effectLst/>
                        </a:rPr>
                        <a:t>Theme/Epic</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7138" marR="27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100" dirty="0">
                          <a:effectLst/>
                        </a:rPr>
                        <a:t>Feature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7138" marR="27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465328">
                <a:tc rowSpan="3">
                  <a:txBody>
                    <a:bodyPr/>
                    <a:lstStyle/>
                    <a:p>
                      <a:pPr algn="just">
                        <a:lnSpc>
                          <a:spcPct val="107000"/>
                        </a:lnSpc>
                        <a:spcAft>
                          <a:spcPts val="800"/>
                        </a:spcAft>
                        <a:buNone/>
                      </a:pPr>
                      <a:r>
                        <a:rPr lang="en-IN" sz="1000" b="1" dirty="0">
                          <a:effectLst/>
                          <a:latin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endParaRPr lang="en-IN" sz="1000" dirty="0">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r>
                        <a:rPr lang="en-IN" sz="1000" b="1" dirty="0">
                          <a:solidFill>
                            <a:srgbClr val="000000"/>
                          </a:solidFill>
                          <a:effectLst/>
                          <a:latin typeface="Times New Roman" panose="02020603050405020304" pitchFamily="18" charset="0"/>
                          <a:cs typeface="Times New Roman" panose="02020603050405020304" pitchFamily="18" charset="0"/>
                        </a:rPr>
                        <a:t>Phase1: Foundation</a:t>
                      </a:r>
                      <a:endParaRPr lang="en-IN" sz="1000" dirty="0">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r>
                        <a:rPr lang="en-IN" sz="1000" b="1" dirty="0">
                          <a:effectLst/>
                          <a:latin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r>
                        <a:rPr lang="en-IN" sz="1000" b="1" dirty="0">
                          <a:effectLst/>
                          <a:latin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just">
                        <a:lnSpc>
                          <a:spcPct val="107000"/>
                        </a:lnSpc>
                        <a:spcAft>
                          <a:spcPts val="800"/>
                        </a:spcAft>
                        <a:buNone/>
                      </a:pPr>
                      <a:r>
                        <a:rPr lang="en-IN" sz="1000" b="1" dirty="0">
                          <a:effectLst/>
                        </a:rPr>
                        <a:t> </a:t>
                      </a:r>
                      <a:endParaRPr lang="en-IN" sz="1000" dirty="0">
                        <a:effectLst/>
                      </a:endParaRPr>
                    </a:p>
                    <a:p>
                      <a:pPr algn="just">
                        <a:lnSpc>
                          <a:spcPct val="107000"/>
                        </a:lnSpc>
                        <a:spcAft>
                          <a:spcPts val="800"/>
                        </a:spcAft>
                        <a:buNone/>
                      </a:pPr>
                      <a:endParaRPr lang="en-IN" sz="1000" dirty="0">
                        <a:effectLst/>
                      </a:endParaRPr>
                    </a:p>
                    <a:p>
                      <a:pPr algn="just">
                        <a:lnSpc>
                          <a:spcPct val="107000"/>
                        </a:lnSpc>
                        <a:spcAft>
                          <a:spcPts val="800"/>
                        </a:spcAft>
                        <a:buNone/>
                      </a:pPr>
                      <a:r>
                        <a:rPr lang="en-IN" sz="1000" b="1" dirty="0">
                          <a:solidFill>
                            <a:srgbClr val="000000"/>
                          </a:solidFill>
                          <a:effectLst/>
                        </a:rPr>
                        <a:t>January</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b="1" dirty="0">
                          <a:solidFill>
                            <a:srgbClr val="000000"/>
                          </a:solidFill>
                          <a:effectLst/>
                        </a:rPr>
                        <a:t>Week 1</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Development Environment Setup</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a:solidFill>
                            <a:srgbClr val="000000"/>
                          </a:solidFill>
                          <a:effectLst/>
                        </a:rPr>
                        <a:t>Set up development, testing, and staging environments. Configure version control and install Laravel with MySQL database.</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5760">
                <a:tc vMerge="1">
                  <a:txBody>
                    <a:bodyPr/>
                    <a:lstStyle/>
                    <a:p>
                      <a:endParaRPr lang="en-IN"/>
                    </a:p>
                  </a:txBody>
                  <a:tcPr/>
                </a:tc>
                <a:tc vMerge="1">
                  <a:txBody>
                    <a:bodyPr/>
                    <a:lstStyle/>
                    <a:p>
                      <a:endParaRPr lang="en-IN"/>
                    </a:p>
                  </a:txBody>
                  <a:tcPr/>
                </a:tc>
                <a:tc>
                  <a:txBody>
                    <a:bodyPr/>
                    <a:lstStyle/>
                    <a:p>
                      <a:pPr algn="just">
                        <a:lnSpc>
                          <a:spcPct val="107000"/>
                        </a:lnSpc>
                        <a:spcAft>
                          <a:spcPts val="800"/>
                        </a:spcAft>
                        <a:buNone/>
                      </a:pPr>
                      <a:r>
                        <a:rPr lang="en-IN" sz="1000" b="1" dirty="0">
                          <a:solidFill>
                            <a:srgbClr val="000000"/>
                          </a:solidFill>
                          <a:effectLst/>
                        </a:rPr>
                        <a:t>Week 2</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Core System Architecture</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a:solidFill>
                            <a:srgbClr val="000000"/>
                          </a:solidFill>
                          <a:effectLst/>
                        </a:rPr>
                        <a:t>Implement user authentication, dashboard setup, and basic navigation structure.</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9918200"/>
                  </a:ext>
                </a:extLst>
              </a:tr>
              <a:tr h="538480">
                <a:tc vMerge="1">
                  <a:txBody>
                    <a:bodyPr/>
                    <a:lstStyle/>
                    <a:p>
                      <a:endParaRPr lang="en-IN"/>
                    </a:p>
                  </a:txBody>
                  <a:tcPr/>
                </a:tc>
                <a:tc vMerge="1">
                  <a:txBody>
                    <a:bodyPr/>
                    <a:lstStyle/>
                    <a:p>
                      <a:endParaRPr lang="en-IN"/>
                    </a:p>
                  </a:txBody>
                  <a:tcPr/>
                </a:tc>
                <a:tc>
                  <a:txBody>
                    <a:bodyPr/>
                    <a:lstStyle/>
                    <a:p>
                      <a:pPr algn="just">
                        <a:lnSpc>
                          <a:spcPct val="107000"/>
                        </a:lnSpc>
                        <a:spcAft>
                          <a:spcPts val="800"/>
                        </a:spcAft>
                        <a:buNone/>
                      </a:pPr>
                      <a:r>
                        <a:rPr lang="en-IN" sz="1000" b="1" dirty="0">
                          <a:solidFill>
                            <a:srgbClr val="000000"/>
                          </a:solidFill>
                          <a:effectLst/>
                        </a:rPr>
                        <a:t>Week 3-4</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Product Management (MVC)</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dirty="0">
                          <a:solidFill>
                            <a:srgbClr val="000000"/>
                          </a:solidFill>
                          <a:effectLst/>
                        </a:rPr>
                        <a:t>Develop product listing, categories, and inventory management features.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3718580"/>
                  </a:ext>
                </a:extLst>
              </a:tr>
              <a:tr h="538480">
                <a:tc rowSpan="4">
                  <a:txBody>
                    <a:bodyPr/>
                    <a:lstStyle/>
                    <a:p>
                      <a:pPr algn="just">
                        <a:lnSpc>
                          <a:spcPct val="107000"/>
                        </a:lnSpc>
                        <a:spcAft>
                          <a:spcPts val="800"/>
                        </a:spcAft>
                        <a:buNone/>
                      </a:pPr>
                      <a:endParaRPr lang="en-IN" sz="1000" b="1" dirty="0">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endParaRPr lang="en-IN" sz="1000" b="1" dirty="0">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endParaRPr lang="en-IN" sz="1000" b="1" dirty="0">
                        <a:solidFill>
                          <a:schemeClr val="tx1"/>
                        </a:solidFill>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r>
                        <a:rPr lang="en-IN" sz="1000" b="1" dirty="0">
                          <a:solidFill>
                            <a:schemeClr val="tx1"/>
                          </a:solidFill>
                          <a:effectLst/>
                          <a:latin typeface="Times New Roman" panose="02020603050405020304" pitchFamily="18" charset="0"/>
                          <a:cs typeface="Times New Roman" panose="02020603050405020304" pitchFamily="18" charset="0"/>
                        </a:rPr>
                        <a:t>Phase2:</a:t>
                      </a:r>
                      <a:r>
                        <a:rPr lang="en-IN" sz="1000" b="1" u="none" strike="noStrike" cap="none" dirty="0">
                          <a:solidFill>
                            <a:schemeClr val="tx1"/>
                          </a:solidFill>
                          <a:effectLst/>
                          <a:latin typeface="Times New Roman" panose="02020603050405020304" pitchFamily="18" charset="0"/>
                          <a:cs typeface="Times New Roman" panose="02020603050405020304" pitchFamily="18" charset="0"/>
                          <a:sym typeface="Arial"/>
                        </a:rPr>
                        <a:t>Core Functionality</a:t>
                      </a:r>
                      <a:endParaRPr lang="en-IN"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just">
                        <a:lnSpc>
                          <a:spcPct val="107000"/>
                        </a:lnSpc>
                        <a:spcAft>
                          <a:spcPts val="800"/>
                        </a:spcAft>
                        <a:buNone/>
                      </a:pPr>
                      <a:r>
                        <a:rPr lang="en-IN" sz="1000" b="1" dirty="0">
                          <a:effectLst/>
                        </a:rPr>
                        <a:t> </a:t>
                      </a:r>
                      <a:endParaRPr lang="en-IN" sz="1000" dirty="0">
                        <a:effectLst/>
                      </a:endParaRPr>
                    </a:p>
                    <a:p>
                      <a:pPr algn="just">
                        <a:lnSpc>
                          <a:spcPct val="107000"/>
                        </a:lnSpc>
                        <a:spcAft>
                          <a:spcPts val="800"/>
                        </a:spcAft>
                        <a:buNone/>
                      </a:pPr>
                      <a:r>
                        <a:rPr lang="en-IN" sz="1000" b="1" dirty="0">
                          <a:effectLst/>
                        </a:rPr>
                        <a:t> </a:t>
                      </a:r>
                    </a:p>
                    <a:p>
                      <a:pPr algn="just">
                        <a:lnSpc>
                          <a:spcPct val="107000"/>
                        </a:lnSpc>
                        <a:spcAft>
                          <a:spcPts val="800"/>
                        </a:spcAft>
                        <a:buNone/>
                      </a:pPr>
                      <a:endParaRPr lang="en-IN" sz="1000" dirty="0">
                        <a:effectLst/>
                      </a:endParaRPr>
                    </a:p>
                    <a:p>
                      <a:pPr algn="just">
                        <a:lnSpc>
                          <a:spcPct val="107000"/>
                        </a:lnSpc>
                        <a:spcAft>
                          <a:spcPts val="800"/>
                        </a:spcAft>
                        <a:buNone/>
                      </a:pPr>
                      <a:r>
                        <a:rPr lang="en-IN" sz="1000" b="1" dirty="0">
                          <a:solidFill>
                            <a:srgbClr val="000000"/>
                          </a:solidFill>
                          <a:effectLst/>
                        </a:rPr>
                        <a:t>February</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b="1" dirty="0">
                          <a:solidFill>
                            <a:srgbClr val="000000"/>
                          </a:solidFill>
                          <a:effectLst/>
                        </a:rPr>
                        <a:t>Week 1</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User Roles &amp; Permissions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a:solidFill>
                            <a:srgbClr val="000000"/>
                          </a:solidFill>
                          <a:effectLst/>
                        </a:rPr>
                        <a:t>Implement role-based access for admins, sellers, and customers.</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9258292"/>
                  </a:ext>
                </a:extLst>
              </a:tr>
              <a:tr h="399224">
                <a:tc vMerge="1">
                  <a:txBody>
                    <a:bodyPr/>
                    <a:lstStyle/>
                    <a:p>
                      <a:endParaRPr/>
                    </a:p>
                  </a:txBody>
                  <a:tcPr marL="114300" marR="114300" marT="0" marB="0"/>
                </a:tc>
                <a:tc vMerge="1">
                  <a:txBody>
                    <a:bodyPr/>
                    <a:lstStyle/>
                    <a:p>
                      <a:endParaRPr lang="en-IN"/>
                    </a:p>
                  </a:txBody>
                  <a:tcPr/>
                </a:tc>
                <a:tc>
                  <a:txBody>
                    <a:bodyPr/>
                    <a:lstStyle/>
                    <a:p>
                      <a:pPr algn="just">
                        <a:lnSpc>
                          <a:spcPct val="107000"/>
                        </a:lnSpc>
                        <a:spcAft>
                          <a:spcPts val="800"/>
                        </a:spcAft>
                        <a:buNone/>
                      </a:pPr>
                      <a:r>
                        <a:rPr lang="en-IN" sz="1000" b="1" dirty="0">
                          <a:solidFill>
                            <a:srgbClr val="000000"/>
                          </a:solidFill>
                          <a:effectLst/>
                        </a:rPr>
                        <a:t>Week 2</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Shopping Cart &amp; Wishlist</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dirty="0">
                          <a:solidFill>
                            <a:srgbClr val="000000"/>
                          </a:solidFill>
                          <a:effectLst/>
                        </a:rPr>
                        <a:t>Enable users to add/remove products, save items, and manage their cart.</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053729"/>
                  </a:ext>
                </a:extLst>
              </a:tr>
              <a:tr h="538480">
                <a:tc vMerge="1">
                  <a:txBody>
                    <a:bodyPr/>
                    <a:lstStyle/>
                    <a:p>
                      <a:endParaRPr/>
                    </a:p>
                  </a:txBody>
                  <a:tcPr marL="114300" marR="114300" marT="0" marB="0"/>
                </a:tc>
                <a:tc vMerge="1">
                  <a:txBody>
                    <a:bodyPr/>
                    <a:lstStyle/>
                    <a:p>
                      <a:endParaRPr lang="en-IN"/>
                    </a:p>
                  </a:txBody>
                  <a:tcPr/>
                </a:tc>
                <a:tc>
                  <a:txBody>
                    <a:bodyPr/>
                    <a:lstStyle/>
                    <a:p>
                      <a:pPr algn="just">
                        <a:lnSpc>
                          <a:spcPct val="107000"/>
                        </a:lnSpc>
                        <a:spcAft>
                          <a:spcPts val="800"/>
                        </a:spcAft>
                        <a:buNone/>
                      </a:pPr>
                      <a:r>
                        <a:rPr lang="en-IN" sz="1000" b="1" dirty="0">
                          <a:solidFill>
                            <a:srgbClr val="000000"/>
                          </a:solidFill>
                          <a:effectLst/>
                        </a:rPr>
                        <a:t>Week 3</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Secure Payment System</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dirty="0">
                          <a:solidFill>
                            <a:srgbClr val="000000"/>
                          </a:solidFill>
                          <a:effectLst/>
                        </a:rPr>
                        <a:t>Integrate payment gateways (Stripe) and ensure secure transactions.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3906512"/>
                  </a:ext>
                </a:extLst>
              </a:tr>
              <a:tr h="538480">
                <a:tc vMerge="1">
                  <a:txBody>
                    <a:bodyPr/>
                    <a:lstStyle/>
                    <a:p>
                      <a:endParaRPr dirty="0"/>
                    </a:p>
                  </a:txBody>
                  <a:tcPr marL="114300" marR="114300" marT="0" marB="0"/>
                </a:tc>
                <a:tc vMerge="1">
                  <a:txBody>
                    <a:bodyPr/>
                    <a:lstStyle/>
                    <a:p>
                      <a:endParaRPr lang="en-IN"/>
                    </a:p>
                  </a:txBody>
                  <a:tcPr/>
                </a:tc>
                <a:tc>
                  <a:txBody>
                    <a:bodyPr/>
                    <a:lstStyle/>
                    <a:p>
                      <a:pPr algn="just">
                        <a:lnSpc>
                          <a:spcPct val="107000"/>
                        </a:lnSpc>
                        <a:spcAft>
                          <a:spcPts val="800"/>
                        </a:spcAft>
                        <a:buNone/>
                      </a:pPr>
                      <a:r>
                        <a:rPr lang="en-IN" sz="1000" b="1" dirty="0">
                          <a:solidFill>
                            <a:srgbClr val="000000"/>
                          </a:solidFill>
                          <a:effectLst/>
                        </a:rPr>
                        <a:t>Week 4</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Order   Management   &amp; Tracking</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dirty="0">
                          <a:solidFill>
                            <a:srgbClr val="000000"/>
                          </a:solidFill>
                          <a:effectLst/>
                        </a:rPr>
                        <a:t>Implement order processing, tracking, and status updates.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3503815"/>
                  </a:ext>
                </a:extLst>
              </a:tr>
              <a:tr h="538480">
                <a:tc rowSpan="4">
                  <a:txBody>
                    <a:bodyPr/>
                    <a:lstStyle/>
                    <a:p>
                      <a:pPr algn="just">
                        <a:lnSpc>
                          <a:spcPct val="107000"/>
                        </a:lnSpc>
                        <a:spcAft>
                          <a:spcPts val="800"/>
                        </a:spcAft>
                        <a:buNone/>
                      </a:pPr>
                      <a:endParaRPr lang="en-IN" sz="1000" b="1" dirty="0">
                        <a:solidFill>
                          <a:schemeClr val="tx1"/>
                        </a:solidFill>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endParaRPr lang="en-IN" sz="1000" b="1" dirty="0">
                        <a:solidFill>
                          <a:schemeClr val="tx1"/>
                        </a:solidFill>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r>
                        <a:rPr lang="en-IN" sz="1000" b="1" dirty="0">
                          <a:solidFill>
                            <a:schemeClr val="tx1"/>
                          </a:solidFill>
                          <a:effectLst/>
                          <a:latin typeface="Times New Roman" panose="02020603050405020304" pitchFamily="18" charset="0"/>
                          <a:cs typeface="Times New Roman" panose="02020603050405020304" pitchFamily="18" charset="0"/>
                        </a:rPr>
                        <a:t>Phase3 :</a:t>
                      </a:r>
                      <a:r>
                        <a:rPr lang="en-IN" sz="1000" b="1" u="none" strike="noStrike" cap="none" dirty="0">
                          <a:solidFill>
                            <a:schemeClr val="tx1"/>
                          </a:solidFill>
                          <a:effectLst/>
                          <a:latin typeface="Times New Roman" panose="02020603050405020304" pitchFamily="18" charset="0"/>
                          <a:cs typeface="Times New Roman" panose="02020603050405020304" pitchFamily="18" charset="0"/>
                          <a:sym typeface="Arial"/>
                        </a:rPr>
                        <a:t>Development</a:t>
                      </a:r>
                      <a:endParaRPr lang="en-IN"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just">
                        <a:lnSpc>
                          <a:spcPct val="107000"/>
                        </a:lnSpc>
                        <a:spcAft>
                          <a:spcPts val="800"/>
                        </a:spcAft>
                        <a:buNone/>
                      </a:pPr>
                      <a:endParaRPr lang="en-IN" sz="933" b="1" u="none" strike="noStrike" cap="none" dirty="0">
                        <a:solidFill>
                          <a:schemeClr val="dk1"/>
                        </a:solidFill>
                        <a:effectLst/>
                        <a:sym typeface="Arial"/>
                      </a:endParaRPr>
                    </a:p>
                    <a:p>
                      <a:pPr algn="just">
                        <a:lnSpc>
                          <a:spcPct val="107000"/>
                        </a:lnSpc>
                        <a:spcAft>
                          <a:spcPts val="800"/>
                        </a:spcAft>
                        <a:buNone/>
                      </a:pPr>
                      <a:endParaRPr lang="en-IN" sz="933" b="1" u="none" strike="noStrike" cap="none" dirty="0">
                        <a:solidFill>
                          <a:schemeClr val="dk1"/>
                        </a:solidFill>
                        <a:effectLst/>
                        <a:sym typeface="Arial"/>
                      </a:endParaRPr>
                    </a:p>
                    <a:p>
                      <a:pPr algn="just">
                        <a:lnSpc>
                          <a:spcPct val="107000"/>
                        </a:lnSpc>
                        <a:spcAft>
                          <a:spcPts val="800"/>
                        </a:spcAft>
                        <a:buNone/>
                      </a:pPr>
                      <a:r>
                        <a:rPr lang="en-IN" sz="933" b="1" u="none" strike="noStrike" cap="none" dirty="0">
                          <a:solidFill>
                            <a:schemeClr val="dk1"/>
                          </a:solidFill>
                          <a:effectLst/>
                          <a:sym typeface="Arial"/>
                        </a:rPr>
                        <a:t>March </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b="1" dirty="0">
                          <a:solidFill>
                            <a:srgbClr val="000000"/>
                          </a:solidFill>
                          <a:effectLst/>
                        </a:rPr>
                        <a:t>Week 1</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UI/UX Design &amp; Testing</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a:solidFill>
                            <a:srgbClr val="000000"/>
                          </a:solidFill>
                          <a:effectLst/>
                        </a:rPr>
                        <a:t>Finalize front-end design, optimize for mobile, and conduct usability testing.</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8987693"/>
                  </a:ext>
                </a:extLst>
              </a:tr>
              <a:tr h="381727">
                <a:tc vMerge="1">
                  <a:txBody>
                    <a:bodyPr/>
                    <a:lstStyle/>
                    <a:p>
                      <a:pPr algn="just">
                        <a:lnSpc>
                          <a:spcPct val="107000"/>
                        </a:lnSpc>
                        <a:spcAft>
                          <a:spcPts val="800"/>
                        </a:spcAft>
                        <a:buNone/>
                      </a:pPr>
                      <a:endParaRPr lang="en-IN" sz="1000" dirty="0">
                        <a:solidFill>
                          <a:schemeClr val="tx1"/>
                        </a:solidFill>
                        <a:effectLst/>
                        <a:latin typeface="Calibri" panose="020F0502020204030204" pitchFamily="34" charset="0"/>
                        <a:ea typeface="Calibri" panose="020F0502020204030204" pitchFamily="34" charset="0"/>
                      </a:endParaRPr>
                    </a:p>
                  </a:txBody>
                  <a:tcPr marL="114300" marR="114300" marT="0" marB="0"/>
                </a:tc>
                <a:tc vMerge="1">
                  <a:txBody>
                    <a:bodyPr/>
                    <a:lstStyle/>
                    <a:p>
                      <a:pPr algn="just">
                        <a:lnSpc>
                          <a:spcPct val="107000"/>
                        </a:lnSpc>
                        <a:spcAft>
                          <a:spcPts val="800"/>
                        </a:spcAft>
                        <a:buNone/>
                      </a:pPr>
                      <a:endParaRPr lang="en-IN" sz="10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buNone/>
                      </a:pPr>
                      <a:r>
                        <a:rPr lang="en-IN" sz="1000" b="1" dirty="0">
                          <a:solidFill>
                            <a:srgbClr val="000000"/>
                          </a:solidFill>
                          <a:effectLst/>
                        </a:rPr>
                        <a:t>Week 2</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Admin Dashboard</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a:solidFill>
                            <a:srgbClr val="000000"/>
                          </a:solidFill>
                          <a:effectLst/>
                        </a:rPr>
                        <a:t>Build an admin panel to manage products, users, and orders efficiently.</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142979"/>
                  </a:ext>
                </a:extLst>
              </a:tr>
              <a:tr h="365760">
                <a:tc vMerge="1">
                  <a:txBody>
                    <a:bodyPr/>
                    <a:lstStyle/>
                    <a:p>
                      <a:pPr algn="just">
                        <a:lnSpc>
                          <a:spcPct val="107000"/>
                        </a:lnSpc>
                        <a:spcAft>
                          <a:spcPts val="800"/>
                        </a:spcAft>
                        <a:buNone/>
                      </a:pPr>
                      <a:endParaRPr lang="en-IN" sz="1000" dirty="0">
                        <a:solidFill>
                          <a:schemeClr val="tx1"/>
                        </a:solidFill>
                        <a:effectLst/>
                        <a:latin typeface="Calibri" panose="020F0502020204030204" pitchFamily="34" charset="0"/>
                        <a:ea typeface="Calibri" panose="020F0502020204030204" pitchFamily="34" charset="0"/>
                      </a:endParaRPr>
                    </a:p>
                  </a:txBody>
                  <a:tcPr marL="114300" marR="114300" marT="0" marB="0"/>
                </a:tc>
                <a:tc vMerge="1">
                  <a:txBody>
                    <a:bodyPr/>
                    <a:lstStyle/>
                    <a:p>
                      <a:pPr algn="just">
                        <a:lnSpc>
                          <a:spcPct val="107000"/>
                        </a:lnSpc>
                        <a:spcAft>
                          <a:spcPts val="800"/>
                        </a:spcAft>
                        <a:buNone/>
                      </a:pPr>
                      <a:endParaRPr lang="en-IN" sz="10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buNone/>
                      </a:pPr>
                      <a:r>
                        <a:rPr lang="en-IN" sz="1000" b="1" dirty="0">
                          <a:solidFill>
                            <a:srgbClr val="000000"/>
                          </a:solidFill>
                          <a:effectLst/>
                        </a:rPr>
                        <a:t>Week 3</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Customer Reviews &amp; Ratings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a:solidFill>
                            <a:srgbClr val="000000"/>
                          </a:solidFill>
                          <a:effectLst/>
                        </a:rPr>
                        <a:t>Enable users to leave product reviews and ratings.</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9602992"/>
                  </a:ext>
                </a:extLst>
              </a:tr>
              <a:tr h="304800">
                <a:tc vMerge="1">
                  <a:txBody>
                    <a:bodyPr/>
                    <a:lstStyle/>
                    <a:p>
                      <a:pPr algn="just">
                        <a:lnSpc>
                          <a:spcPct val="107000"/>
                        </a:lnSpc>
                        <a:spcAft>
                          <a:spcPts val="800"/>
                        </a:spcAft>
                        <a:buNone/>
                      </a:pPr>
                      <a:endParaRPr lang="en-IN" sz="1000" dirty="0">
                        <a:solidFill>
                          <a:schemeClr val="tx1"/>
                        </a:solidFill>
                        <a:effectLst/>
                        <a:latin typeface="Calibri" panose="020F0502020204030204" pitchFamily="34" charset="0"/>
                        <a:ea typeface="Calibri" panose="020F0502020204030204" pitchFamily="34" charset="0"/>
                      </a:endParaRPr>
                    </a:p>
                  </a:txBody>
                  <a:tcPr marL="114300" marR="114300" marT="0" marB="0"/>
                </a:tc>
                <a:tc vMerge="1">
                  <a:txBody>
                    <a:bodyPr/>
                    <a:lstStyle/>
                    <a:p>
                      <a:pPr algn="just">
                        <a:lnSpc>
                          <a:spcPct val="107000"/>
                        </a:lnSpc>
                        <a:spcAft>
                          <a:spcPts val="800"/>
                        </a:spcAft>
                        <a:buNone/>
                      </a:pPr>
                      <a:endParaRPr lang="en-IN" sz="10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buNone/>
                      </a:pPr>
                      <a:r>
                        <a:rPr lang="en-IN" sz="1000" b="1" dirty="0">
                          <a:solidFill>
                            <a:srgbClr val="000000"/>
                          </a:solidFill>
                          <a:effectLst/>
                        </a:rPr>
                        <a:t>Week 4</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Deployment Preparation</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dirty="0">
                          <a:solidFill>
                            <a:srgbClr val="000000"/>
                          </a:solidFill>
                          <a:effectLst/>
                        </a:rPr>
                        <a:t>Set up deployment pipeline, optimize performance, and conduct final code reviews.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3231721"/>
                  </a:ext>
                </a:extLst>
              </a:tr>
              <a:tr h="304800">
                <a:tc rowSpan="2">
                  <a:txBody>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lang="en-IN" sz="1000" b="1" dirty="0">
                          <a:solidFill>
                            <a:schemeClr val="tx1"/>
                          </a:solidFill>
                          <a:effectLst/>
                          <a:latin typeface="Times New Roman" panose="02020603050405020304" pitchFamily="18" charset="0"/>
                          <a:cs typeface="Times New Roman" panose="02020603050405020304" pitchFamily="18" charset="0"/>
                        </a:rPr>
                        <a:t>Phase3  Deployment &amp; Maintenance</a:t>
                      </a:r>
                      <a:endParaRPr lang="en-IN" sz="1000" dirty="0">
                        <a:solidFill>
                          <a:schemeClr val="tx1"/>
                        </a:solidFill>
                        <a:effectLst/>
                        <a:latin typeface="Times New Roman" panose="02020603050405020304" pitchFamily="18" charset="0"/>
                        <a:cs typeface="Times New Roman" panose="02020603050405020304" pitchFamily="18" charset="0"/>
                      </a:endParaRPr>
                    </a:p>
                    <a:p>
                      <a:pPr algn="just">
                        <a:lnSpc>
                          <a:spcPct val="107000"/>
                        </a:lnSpc>
                        <a:spcAft>
                          <a:spcPts val="800"/>
                        </a:spcAft>
                        <a:buNone/>
                      </a:pPr>
                      <a:endParaRPr lang="en-IN"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just">
                        <a:lnSpc>
                          <a:spcPct val="107000"/>
                        </a:lnSpc>
                        <a:spcAft>
                          <a:spcPts val="800"/>
                        </a:spcAft>
                        <a:buNone/>
                      </a:pPr>
                      <a:r>
                        <a:rPr lang="en-IN" sz="1000" b="1" dirty="0">
                          <a:effectLst/>
                        </a:rPr>
                        <a:t> </a:t>
                      </a:r>
                      <a:endParaRPr lang="en-IN" sz="1000" dirty="0">
                        <a:effectLst/>
                      </a:endParaRPr>
                    </a:p>
                    <a:p>
                      <a:pPr algn="just">
                        <a:lnSpc>
                          <a:spcPct val="107000"/>
                        </a:lnSpc>
                        <a:spcAft>
                          <a:spcPts val="800"/>
                        </a:spcAft>
                        <a:buNone/>
                      </a:pPr>
                      <a:r>
                        <a:rPr lang="en-IN" sz="1000" b="1" dirty="0">
                          <a:solidFill>
                            <a:srgbClr val="000000"/>
                          </a:solidFill>
                          <a:effectLst/>
                        </a:rPr>
                        <a:t>April</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b="1" dirty="0">
                          <a:solidFill>
                            <a:srgbClr val="000000"/>
                          </a:solidFill>
                          <a:effectLst/>
                        </a:rPr>
                        <a:t>Week 1</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Deployment &amp; Feedback Collection</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a:solidFill>
                            <a:srgbClr val="000000"/>
                          </a:solidFill>
                          <a:effectLst/>
                        </a:rPr>
                        <a:t>Launch a website, monitor performance, and collect user feedback.</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5863831"/>
                  </a:ext>
                </a:extLst>
              </a:tr>
              <a:tr h="304800">
                <a:tc vMerge="1">
                  <a:txBody>
                    <a:bodyPr/>
                    <a:lstStyle/>
                    <a:p>
                      <a:pPr algn="just">
                        <a:lnSpc>
                          <a:spcPct val="107000"/>
                        </a:lnSpc>
                        <a:spcAft>
                          <a:spcPts val="800"/>
                        </a:spcAft>
                        <a:buNone/>
                      </a:pPr>
                      <a:endParaRPr lang="en-IN" sz="1000" dirty="0">
                        <a:solidFill>
                          <a:schemeClr val="tx1"/>
                        </a:solidFill>
                        <a:effectLst/>
                        <a:latin typeface="Calibri" panose="020F0502020204030204" pitchFamily="34" charset="0"/>
                        <a:ea typeface="Calibri" panose="020F0502020204030204" pitchFamily="34" charset="0"/>
                      </a:endParaRPr>
                    </a:p>
                  </a:txBody>
                  <a:tcPr marL="114300" marR="114300" marT="0" marB="0"/>
                </a:tc>
                <a:tc vMerge="1">
                  <a:txBody>
                    <a:bodyPr/>
                    <a:lstStyle/>
                    <a:p>
                      <a:endParaRPr lang="en-IN"/>
                    </a:p>
                  </a:txBody>
                  <a:tcPr/>
                </a:tc>
                <a:tc>
                  <a:txBody>
                    <a:bodyPr/>
                    <a:lstStyle/>
                    <a:p>
                      <a:pPr algn="just">
                        <a:lnSpc>
                          <a:spcPct val="107000"/>
                        </a:lnSpc>
                        <a:spcAft>
                          <a:spcPts val="800"/>
                        </a:spcAft>
                        <a:buNone/>
                      </a:pPr>
                      <a:r>
                        <a:rPr lang="en-IN" sz="1000" b="1" dirty="0">
                          <a:solidFill>
                            <a:srgbClr val="000000"/>
                          </a:solidFill>
                          <a:effectLst/>
                        </a:rPr>
                        <a:t>Week 2</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Maintenance &amp; Bug Fixing</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buNone/>
                      </a:pPr>
                      <a:r>
                        <a:rPr lang="en-IN" sz="1000" dirty="0">
                          <a:solidFill>
                            <a:srgbClr val="000000"/>
                          </a:solidFill>
                          <a:effectLst/>
                        </a:rPr>
                        <a:t>Fix bugs, optimize performance, and plan future updates.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4430149"/>
                  </a:ext>
                </a:extLst>
              </a:tr>
            </a:tbl>
          </a:graphicData>
        </a:graphic>
      </p:graphicFrame>
    </p:spTree>
    <p:extLst>
      <p:ext uri="{BB962C8B-B14F-4D97-AF65-F5344CB8AC3E}">
        <p14:creationId xmlns:p14="http://schemas.microsoft.com/office/powerpoint/2010/main" val="16926822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B4DED5CC-8DE2-77C2-403C-00F0C50E05C1}"/>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681B26EE-16E5-A14F-7D5D-86AB27616E2D}"/>
              </a:ext>
            </a:extLst>
          </p:cNvPr>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9" name="Google Shape;159;p12">
            <a:extLst>
              <a:ext uri="{FF2B5EF4-FFF2-40B4-BE49-F238E27FC236}">
                <a16:creationId xmlns:a16="http://schemas.microsoft.com/office/drawing/2014/main" id="{94B8E37C-FAB2-3198-9B4D-81D619A370E6}"/>
              </a:ext>
            </a:extLst>
          </p:cNvPr>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TextBox 2">
            <a:extLst>
              <a:ext uri="{FF2B5EF4-FFF2-40B4-BE49-F238E27FC236}">
                <a16:creationId xmlns:a16="http://schemas.microsoft.com/office/drawing/2014/main" id="{F62A6562-94AC-94EC-A461-0E47EFB9A343}"/>
              </a:ext>
            </a:extLst>
          </p:cNvPr>
          <p:cNvSpPr txBox="1"/>
          <p:nvPr/>
        </p:nvSpPr>
        <p:spPr>
          <a:xfrm>
            <a:off x="2627790" y="2654423"/>
            <a:ext cx="8076496" cy="837152"/>
          </a:xfrm>
          <a:prstGeom prst="rect">
            <a:avLst/>
          </a:prstGeom>
          <a:noFill/>
        </p:spPr>
        <p:txBody>
          <a:bodyPr wrap="square">
            <a:spAutoFit/>
          </a:bodyPr>
          <a:lstStyle/>
          <a:p>
            <a:pPr marL="156641" indent="-156641">
              <a:lnSpc>
                <a:spcPct val="110000"/>
              </a:lnSpc>
              <a:spcBef>
                <a:spcPts val="133"/>
              </a:spcBef>
            </a:pPr>
            <a:r>
              <a:rPr lang="en-US" sz="4400" b="1" dirty="0">
                <a:latin typeface="Times New Roman" panose="02020603050405020304" pitchFamily="18" charset="0"/>
                <a:ea typeface="Times New Roman" panose="02020603050405020304" pitchFamily="18" charset="0"/>
                <a:cs typeface="Times New Roman" panose="02020603050405020304" pitchFamily="18" charset="0"/>
              </a:rPr>
              <a:t> Agile Project Plan</a:t>
            </a:r>
            <a:endParaRPr lang="en-US" sz="4400" b="1" dirty="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899822" y="1207363"/>
            <a:ext cx="4384692" cy="1107996"/>
          </a:xfrm>
          <a:prstGeom prst="rect">
            <a:avLst/>
          </a:prstGeom>
        </p:spPr>
        <p:txBody>
          <a:bodyPr wrap="square">
            <a:spAutoFit/>
          </a:bodyPr>
          <a:lstStyle/>
          <a:p>
            <a:r>
              <a:rPr lang="en-US" altLang="en-US" sz="6600" dirty="0">
                <a:solidFill>
                  <a:schemeClr val="bg2"/>
                </a:solidFill>
                <a:latin typeface="Arial" panose="020B0604020202020204" pitchFamily="34" charset="0"/>
              </a:rPr>
              <a:t>5.3</a:t>
            </a:r>
            <a:endParaRPr lang="en-IN" sz="6600" dirty="0"/>
          </a:p>
        </p:txBody>
      </p:sp>
    </p:spTree>
    <p:extLst>
      <p:ext uri="{BB962C8B-B14F-4D97-AF65-F5344CB8AC3E}">
        <p14:creationId xmlns:p14="http://schemas.microsoft.com/office/powerpoint/2010/main" val="27966892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2D4C00-49EC-0D9C-0A81-496DFEBF7129}"/>
              </a:ext>
            </a:extLst>
          </p:cNvPr>
          <p:cNvGraphicFramePr>
            <a:graphicFrameLocks noGrp="1"/>
          </p:cNvGraphicFramePr>
          <p:nvPr>
            <p:extLst>
              <p:ext uri="{D42A27DB-BD31-4B8C-83A1-F6EECF244321}">
                <p14:modId xmlns:p14="http://schemas.microsoft.com/office/powerpoint/2010/main" val="2641697545"/>
              </p:ext>
            </p:extLst>
          </p:nvPr>
        </p:nvGraphicFramePr>
        <p:xfrm>
          <a:off x="71375" y="38981"/>
          <a:ext cx="12049249" cy="6570023"/>
        </p:xfrm>
        <a:graphic>
          <a:graphicData uri="http://schemas.openxmlformats.org/drawingml/2006/table">
            <a:tbl>
              <a:tblPr firstRow="1" firstCol="1" bandRow="1">
                <a:tableStyleId>{2D5ABB26-0587-4C30-8999-92F81FD0307C}</a:tableStyleId>
              </a:tblPr>
              <a:tblGrid>
                <a:gridCol w="1126233">
                  <a:extLst>
                    <a:ext uri="{9D8B030D-6E8A-4147-A177-3AD203B41FA5}">
                      <a16:colId xmlns:a16="http://schemas.microsoft.com/office/drawing/2014/main" val="911525067"/>
                    </a:ext>
                  </a:extLst>
                </a:gridCol>
                <a:gridCol w="1423927">
                  <a:extLst>
                    <a:ext uri="{9D8B030D-6E8A-4147-A177-3AD203B41FA5}">
                      <a16:colId xmlns:a16="http://schemas.microsoft.com/office/drawing/2014/main" val="3994687248"/>
                    </a:ext>
                  </a:extLst>
                </a:gridCol>
                <a:gridCol w="1257911">
                  <a:extLst>
                    <a:ext uri="{9D8B030D-6E8A-4147-A177-3AD203B41FA5}">
                      <a16:colId xmlns:a16="http://schemas.microsoft.com/office/drawing/2014/main" val="220866042"/>
                    </a:ext>
                  </a:extLst>
                </a:gridCol>
                <a:gridCol w="1414293">
                  <a:extLst>
                    <a:ext uri="{9D8B030D-6E8A-4147-A177-3AD203B41FA5}">
                      <a16:colId xmlns:a16="http://schemas.microsoft.com/office/drawing/2014/main" val="2748278763"/>
                    </a:ext>
                  </a:extLst>
                </a:gridCol>
                <a:gridCol w="1365377">
                  <a:extLst>
                    <a:ext uri="{9D8B030D-6E8A-4147-A177-3AD203B41FA5}">
                      <a16:colId xmlns:a16="http://schemas.microsoft.com/office/drawing/2014/main" val="3726795914"/>
                    </a:ext>
                  </a:extLst>
                </a:gridCol>
                <a:gridCol w="1365377">
                  <a:extLst>
                    <a:ext uri="{9D8B030D-6E8A-4147-A177-3AD203B41FA5}">
                      <a16:colId xmlns:a16="http://schemas.microsoft.com/office/drawing/2014/main" val="4140045280"/>
                    </a:ext>
                  </a:extLst>
                </a:gridCol>
                <a:gridCol w="1365377">
                  <a:extLst>
                    <a:ext uri="{9D8B030D-6E8A-4147-A177-3AD203B41FA5}">
                      <a16:colId xmlns:a16="http://schemas.microsoft.com/office/drawing/2014/main" val="1909575127"/>
                    </a:ext>
                  </a:extLst>
                </a:gridCol>
                <a:gridCol w="1365377">
                  <a:extLst>
                    <a:ext uri="{9D8B030D-6E8A-4147-A177-3AD203B41FA5}">
                      <a16:colId xmlns:a16="http://schemas.microsoft.com/office/drawing/2014/main" val="518956281"/>
                    </a:ext>
                  </a:extLst>
                </a:gridCol>
                <a:gridCol w="1365377">
                  <a:extLst>
                    <a:ext uri="{9D8B030D-6E8A-4147-A177-3AD203B41FA5}">
                      <a16:colId xmlns:a16="http://schemas.microsoft.com/office/drawing/2014/main" val="1057366516"/>
                    </a:ext>
                  </a:extLst>
                </a:gridCol>
              </a:tblGrid>
              <a:tr h="554638">
                <a:tc>
                  <a:txBody>
                    <a:bodyPr/>
                    <a:lstStyle/>
                    <a:p>
                      <a:pPr algn="ctr">
                        <a:lnSpc>
                          <a:spcPct val="115000"/>
                        </a:lnSpc>
                        <a:spcBef>
                          <a:spcPts val="500"/>
                        </a:spcBef>
                        <a:spcAft>
                          <a:spcPts val="1000"/>
                        </a:spcAft>
                        <a:buNone/>
                      </a:pPr>
                      <a:r>
                        <a:rPr lang="en-IN" sz="1400" dirty="0">
                          <a:effectLst/>
                        </a:rPr>
                        <a:t>AT RISK</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r>
                        <a:rPr lang="en-IN" sz="1400" dirty="0">
                          <a:effectLst/>
                        </a:rPr>
                        <a:t>TASK NAME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r>
                        <a:rPr lang="en-IN" sz="1400" dirty="0">
                          <a:effectLst/>
                        </a:rPr>
                        <a:t>RESPONSIBLE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r>
                        <a:rPr lang="en-IN" sz="1400" dirty="0">
                          <a:effectLst/>
                        </a:rPr>
                        <a:t>STORY POINTS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r>
                        <a:rPr lang="en-IN" sz="1400" dirty="0">
                          <a:effectLst/>
                        </a:rPr>
                        <a:t>START DATE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r>
                        <a:rPr lang="en-IN" sz="1400" dirty="0">
                          <a:effectLst/>
                        </a:rPr>
                        <a:t>END DATE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r>
                        <a:rPr lang="en-IN" sz="1400" dirty="0">
                          <a:effectLst/>
                        </a:rPr>
                        <a:t>DURATION (in days)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r>
                        <a:rPr lang="en-IN" sz="1400" dirty="0">
                          <a:effectLst/>
                        </a:rPr>
                        <a:t>STATUS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r>
                        <a:rPr lang="en-IN" sz="1400" dirty="0">
                          <a:effectLst/>
                        </a:rPr>
                        <a:t>COMMENTS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59690334"/>
                  </a:ext>
                </a:extLst>
              </a:tr>
              <a:tr h="225954">
                <a:tc>
                  <a:txBody>
                    <a:bodyPr/>
                    <a:lstStyle/>
                    <a:p>
                      <a:pPr algn="just">
                        <a:lnSpc>
                          <a:spcPct val="115000"/>
                        </a:lnSpc>
                        <a:spcBef>
                          <a:spcPts val="500"/>
                        </a:spcBef>
                        <a:spcAft>
                          <a:spcPts val="1000"/>
                        </a:spcAft>
                        <a:buNone/>
                      </a:pPr>
                      <a:r>
                        <a:rPr lang="en-IN" sz="1000" dirty="0">
                          <a:effectLst/>
                        </a:rPr>
                        <a:t>No</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15000"/>
                        </a:lnSpc>
                        <a:spcBef>
                          <a:spcPts val="500"/>
                        </a:spcBef>
                        <a:spcAft>
                          <a:spcPts val="1000"/>
                        </a:spcAft>
                        <a:buNone/>
                      </a:pPr>
                      <a:r>
                        <a:rPr lang="en-IN" sz="1000" dirty="0">
                          <a:effectLst/>
                        </a:rPr>
                        <a:t>SPRINT 1</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800"/>
                        </a:spcAft>
                        <a:buNone/>
                      </a:pPr>
                      <a:r>
                        <a:rPr lang="en-IN" sz="1300" dirty="0">
                          <a:solidFill>
                            <a:srgbClr val="000000"/>
                          </a:solidFill>
                          <a:effectLst/>
                        </a:rPr>
                        <a:t>6-Jan-25</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800"/>
                        </a:spcAft>
                        <a:buNone/>
                      </a:pPr>
                      <a:r>
                        <a:rPr lang="en-IN" sz="1300" dirty="0">
                          <a:solidFill>
                            <a:srgbClr val="000000"/>
                          </a:solidFill>
                          <a:effectLst/>
                        </a:rPr>
                        <a:t>1-Feb-25</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000" dirty="0">
                          <a:solidFill>
                            <a:srgbClr val="000000"/>
                          </a:solidFill>
                          <a:effectLst/>
                        </a:rPr>
                        <a:t>28</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57116175"/>
                  </a:ext>
                </a:extLst>
              </a:tr>
              <a:tr h="680561">
                <a:tc>
                  <a:txBody>
                    <a:bodyPr/>
                    <a:lstStyle/>
                    <a:p>
                      <a:pPr algn="ctr">
                        <a:lnSpc>
                          <a:spcPct val="107000"/>
                        </a:lnSpc>
                        <a:spcAft>
                          <a:spcPts val="800"/>
                        </a:spcAft>
                        <a:buNone/>
                      </a:pPr>
                      <a:r>
                        <a:rPr lang="en-IN" sz="1000" dirty="0">
                          <a:effectLst/>
                        </a:rPr>
                        <a:t> </a:t>
                      </a:r>
                    </a:p>
                    <a:p>
                      <a:pPr algn="ctr">
                        <a:lnSpc>
                          <a:spcPct val="107000"/>
                        </a:lnSpc>
                        <a:spcAft>
                          <a:spcPts val="800"/>
                        </a:spcAft>
                        <a:buNone/>
                      </a:pPr>
                      <a:r>
                        <a:rPr lang="en-IN" sz="1000" dirty="0">
                          <a:solidFill>
                            <a:srgbClr val="000000"/>
                          </a:solidFill>
                          <a:effectLst/>
                        </a:rPr>
                        <a:t>NO</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endParaRPr lang="en-IN" sz="1000" dirty="0">
                        <a:solidFill>
                          <a:srgbClr val="000000"/>
                        </a:solidFill>
                        <a:effectLst/>
                      </a:endParaRPr>
                    </a:p>
                    <a:p>
                      <a:pPr algn="l">
                        <a:lnSpc>
                          <a:spcPct val="107000"/>
                        </a:lnSpc>
                        <a:spcAft>
                          <a:spcPts val="800"/>
                        </a:spcAft>
                        <a:buNone/>
                      </a:pPr>
                      <a:r>
                        <a:rPr lang="en-IN" sz="1000" dirty="0">
                          <a:solidFill>
                            <a:srgbClr val="000000"/>
                          </a:solidFill>
                          <a:effectLst/>
                        </a:rPr>
                        <a:t>Development environment setup</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Shivam</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rPr>
                        <a:t>3</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6-Jan-25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10-Jan-25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rPr>
                        <a:t>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Completed</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Set up dev, testing, and staging environments</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195579"/>
                  </a:ext>
                </a:extLst>
              </a:tr>
              <a:tr h="371465">
                <a:tc>
                  <a:txBody>
                    <a:bodyPr/>
                    <a:lstStyle/>
                    <a:p>
                      <a:pPr algn="ctr">
                        <a:lnSpc>
                          <a:spcPct val="107000"/>
                        </a:lnSpc>
                        <a:spcAft>
                          <a:spcPts val="800"/>
                        </a:spcAft>
                        <a:buNone/>
                      </a:pPr>
                      <a:r>
                        <a:rPr lang="en-IN" sz="1000" dirty="0">
                          <a:solidFill>
                            <a:srgbClr val="000000"/>
                          </a:solidFill>
                          <a:effectLst/>
                        </a:rPr>
                        <a:t>No</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Basic website structure &amp; navigation</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Shivam</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rPr>
                        <a:t>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10-Jan-25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17-Jan-25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rPr>
                        <a:t>8</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Completed</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Homepage, navigation menus</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181645"/>
                  </a:ext>
                </a:extLst>
              </a:tr>
              <a:tr h="486186">
                <a:tc>
                  <a:txBody>
                    <a:bodyPr/>
                    <a:lstStyle/>
                    <a:p>
                      <a:pPr algn="ctr">
                        <a:lnSpc>
                          <a:spcPct val="107000"/>
                        </a:lnSpc>
                        <a:spcAft>
                          <a:spcPts val="800"/>
                        </a:spcAft>
                        <a:buNone/>
                      </a:pPr>
                      <a:r>
                        <a:rPr lang="en-IN" sz="1000">
                          <a:solidFill>
                            <a:srgbClr val="000000"/>
                          </a:solidFill>
                          <a:effectLst/>
                        </a:rPr>
                        <a:t>No</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Product and category(MVC)</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Vijay</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a:solidFill>
                            <a:srgbClr val="000000"/>
                          </a:solidFill>
                          <a:effectLst/>
                        </a:rPr>
                        <a:t>13</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18-Jan-25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1-Feb-25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a:solidFill>
                            <a:srgbClr val="000000"/>
                          </a:solidFill>
                          <a:effectLst/>
                        </a:rPr>
                        <a:t>15</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Completed</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Product display with categories &amp; search</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009524"/>
                  </a:ext>
                </a:extLst>
              </a:tr>
              <a:tr h="225954">
                <a:tc>
                  <a:txBody>
                    <a:bodyPr/>
                    <a:lstStyle/>
                    <a:p>
                      <a:pPr algn="just">
                        <a:lnSpc>
                          <a:spcPct val="115000"/>
                        </a:lnSpc>
                        <a:spcBef>
                          <a:spcPts val="500"/>
                        </a:spcBef>
                        <a:spcAft>
                          <a:spcPts val="1000"/>
                        </a:spcAft>
                        <a:buNone/>
                      </a:pPr>
                      <a:r>
                        <a:rPr lang="en-IN" sz="1000" dirty="0">
                          <a:effectLst/>
                        </a:rPr>
                        <a:t>No</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15000"/>
                        </a:lnSpc>
                        <a:spcBef>
                          <a:spcPts val="500"/>
                        </a:spcBef>
                        <a:spcAft>
                          <a:spcPts val="1000"/>
                        </a:spcAft>
                        <a:buNone/>
                      </a:pPr>
                      <a:r>
                        <a:rPr lang="en-IN" sz="1000" dirty="0">
                          <a:effectLst/>
                        </a:rPr>
                        <a:t>SPRINT 2</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000" dirty="0">
                          <a:effectLst/>
                        </a:rPr>
                        <a:t> </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800"/>
                        </a:spcAft>
                        <a:buNone/>
                      </a:pPr>
                      <a:r>
                        <a:rPr lang="en-IN" sz="1300" dirty="0">
                          <a:solidFill>
                            <a:srgbClr val="000000"/>
                          </a:solidFill>
                          <a:effectLst/>
                        </a:rPr>
                        <a:t>2-Feb-25</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800"/>
                        </a:spcAft>
                        <a:buNone/>
                      </a:pPr>
                      <a:r>
                        <a:rPr lang="en-IN" sz="1300" dirty="0">
                          <a:solidFill>
                            <a:srgbClr val="000000"/>
                          </a:solidFill>
                          <a:effectLst/>
                        </a:rPr>
                        <a:t>29-Feb-25</a:t>
                      </a:r>
                      <a:endParaRPr lang="en-IN" sz="11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000" dirty="0">
                          <a:effectLst/>
                        </a:rPr>
                        <a:t> 27</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30963238"/>
                  </a:ext>
                </a:extLst>
              </a:tr>
              <a:tr h="495530">
                <a:tc>
                  <a:txBody>
                    <a:bodyPr/>
                    <a:lstStyle/>
                    <a:p>
                      <a:pPr algn="ctr">
                        <a:lnSpc>
                          <a:spcPct val="107000"/>
                        </a:lnSpc>
                        <a:spcAft>
                          <a:spcPts val="800"/>
                        </a:spcAft>
                        <a:buNone/>
                      </a:pPr>
                      <a:r>
                        <a:rPr lang="en-IN" sz="1000">
                          <a:solidFill>
                            <a:srgbClr val="000000"/>
                          </a:solidFill>
                          <a:effectLst/>
                        </a:rPr>
                        <a:t>No</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Shopping cart &amp; Wishlist</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Shivam</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endParaRPr lang="en-IN" sz="1000" dirty="0">
                        <a:effectLst/>
                      </a:endParaRPr>
                    </a:p>
                    <a:p>
                      <a:pPr algn="ctr">
                        <a:lnSpc>
                          <a:spcPct val="107000"/>
                        </a:lnSpc>
                        <a:spcAft>
                          <a:spcPts val="800"/>
                        </a:spcAft>
                        <a:buNone/>
                      </a:pPr>
                      <a:r>
                        <a:rPr lang="en-IN" sz="1000" dirty="0">
                          <a:effectLst/>
                        </a:rPr>
                        <a:t>5 </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2-Feb-25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9-Feb-25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endParaRPr lang="en-IN" sz="1000" dirty="0">
                        <a:solidFill>
                          <a:srgbClr val="000000"/>
                        </a:solidFill>
                        <a:effectLst/>
                        <a:latin typeface="Calibri" panose="020F0502020204030204" pitchFamily="34" charset="0"/>
                        <a:ea typeface="Calibri" panose="020F0502020204030204" pitchFamily="34" charset="0"/>
                      </a:endParaRPr>
                    </a:p>
                    <a:p>
                      <a:pPr algn="ctr">
                        <a:lnSpc>
                          <a:spcPct val="107000"/>
                        </a:lnSpc>
                        <a:spcAft>
                          <a:spcPts val="800"/>
                        </a:spcAft>
                        <a:buNone/>
                      </a:pPr>
                      <a:r>
                        <a:rPr lang="en-IN" sz="1000" dirty="0">
                          <a:solidFill>
                            <a:srgbClr val="000000"/>
                          </a:solidFill>
                          <a:effectLst/>
                          <a:latin typeface="Calibri" panose="020F0502020204030204" pitchFamily="34" charset="0"/>
                          <a:ea typeface="Calibri" panose="020F0502020204030204" pitchFamily="34" charset="0"/>
                        </a:rPr>
                        <a:t>8</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Completed</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Add to cart, save items, remove products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6167555"/>
                  </a:ext>
                </a:extLst>
              </a:tr>
              <a:tr h="371465">
                <a:tc>
                  <a:txBody>
                    <a:bodyPr/>
                    <a:lstStyle/>
                    <a:p>
                      <a:pPr algn="ctr">
                        <a:lnSpc>
                          <a:spcPct val="107000"/>
                        </a:lnSpc>
                        <a:spcAft>
                          <a:spcPts val="800"/>
                        </a:spcAft>
                        <a:buNone/>
                      </a:pPr>
                      <a:r>
                        <a:rPr lang="en-IN" sz="1000">
                          <a:solidFill>
                            <a:srgbClr val="000000"/>
                          </a:solidFill>
                          <a:effectLst/>
                        </a:rPr>
                        <a:t>No</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Role-based access control</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Vijay</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latin typeface="Calibri" panose="020F0502020204030204" pitchFamily="34" charset="0"/>
                          <a:ea typeface="Calibri" panose="020F0502020204030204" pitchFamily="34" charset="0"/>
                        </a:rPr>
                        <a:t>8</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10-Feb-25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20-Feb-25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rPr>
                        <a:t>8</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Completed</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0645" algn="l">
                        <a:lnSpc>
                          <a:spcPct val="107000"/>
                        </a:lnSpc>
                        <a:spcAft>
                          <a:spcPts val="800"/>
                        </a:spcAft>
                        <a:buNone/>
                      </a:pPr>
                      <a:r>
                        <a:rPr lang="en-IN" sz="1000" dirty="0">
                          <a:solidFill>
                            <a:srgbClr val="000000"/>
                          </a:solidFill>
                          <a:effectLst/>
                        </a:rPr>
                        <a:t>Admin, Manager, Team member roles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6823552"/>
                  </a:ext>
                </a:extLst>
              </a:tr>
              <a:tr h="371465">
                <a:tc>
                  <a:txBody>
                    <a:bodyPr/>
                    <a:lstStyle/>
                    <a:p>
                      <a:pPr algn="ctr">
                        <a:lnSpc>
                          <a:spcPct val="107000"/>
                        </a:lnSpc>
                        <a:spcAft>
                          <a:spcPts val="800"/>
                        </a:spcAft>
                        <a:buNone/>
                      </a:pPr>
                      <a:r>
                        <a:rPr lang="en-IN" sz="1000">
                          <a:solidFill>
                            <a:srgbClr val="000000"/>
                          </a:solidFill>
                          <a:effectLst/>
                        </a:rPr>
                        <a:t>No</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Secure checkout &amp; payment integration</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Vijay</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latin typeface="Calibri" panose="020F0502020204030204" pitchFamily="34" charset="0"/>
                          <a:ea typeface="Calibri" panose="020F0502020204030204" pitchFamily="34" charset="0"/>
                        </a:rPr>
                        <a:t>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21-Feb-25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29-Feb-25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rPr>
                        <a:t>15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Completed</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Stripe integration</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042370"/>
                  </a:ext>
                </a:extLst>
              </a:tr>
              <a:tr h="225954">
                <a:tc>
                  <a:txBody>
                    <a:bodyPr/>
                    <a:lstStyle/>
                    <a:p>
                      <a:pPr algn="just">
                        <a:lnSpc>
                          <a:spcPct val="115000"/>
                        </a:lnSpc>
                        <a:spcBef>
                          <a:spcPts val="500"/>
                        </a:spcBef>
                        <a:spcAft>
                          <a:spcPts val="1000"/>
                        </a:spcAft>
                        <a:buNone/>
                      </a:pPr>
                      <a:r>
                        <a:rPr lang="en-IN" sz="1000" dirty="0">
                          <a:effectLst/>
                        </a:rPr>
                        <a:t>No</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15000"/>
                        </a:lnSpc>
                        <a:spcBef>
                          <a:spcPts val="500"/>
                        </a:spcBef>
                        <a:spcAft>
                          <a:spcPts val="1000"/>
                        </a:spcAft>
                        <a:buNone/>
                      </a:pPr>
                      <a:r>
                        <a:rPr lang="en-IN" sz="1000" dirty="0">
                          <a:effectLst/>
                        </a:rPr>
                        <a:t>SPRINT 3</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800"/>
                        </a:spcAft>
                        <a:buNone/>
                      </a:pPr>
                      <a:r>
                        <a:rPr lang="en-IN" sz="1200" dirty="0">
                          <a:solidFill>
                            <a:srgbClr val="000000"/>
                          </a:solidFill>
                          <a:effectLst/>
                        </a:rPr>
                        <a:t>1-Mar-2025</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800"/>
                        </a:spcAft>
                        <a:buNone/>
                      </a:pPr>
                      <a:r>
                        <a:rPr lang="en-IN" sz="1200" dirty="0">
                          <a:solidFill>
                            <a:srgbClr val="000000"/>
                          </a:solidFill>
                          <a:effectLst/>
                        </a:rPr>
                        <a:t>23-Mar-2025</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000" dirty="0">
                          <a:solidFill>
                            <a:srgbClr val="000000"/>
                          </a:solidFill>
                          <a:effectLst/>
                          <a:latin typeface="Calibri" panose="020F0502020204030204" pitchFamily="34" charset="0"/>
                          <a:ea typeface="Calibri" panose="020F0502020204030204" pitchFamily="34" charset="0"/>
                        </a:rPr>
                        <a:t>23</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41090666"/>
                  </a:ext>
                </a:extLst>
              </a:tr>
              <a:tr h="708989">
                <a:tc>
                  <a:txBody>
                    <a:bodyPr/>
                    <a:lstStyle/>
                    <a:p>
                      <a:pPr algn="ctr">
                        <a:lnSpc>
                          <a:spcPct val="107000"/>
                        </a:lnSpc>
                        <a:spcAft>
                          <a:spcPts val="800"/>
                        </a:spcAft>
                        <a:buNone/>
                      </a:pPr>
                      <a:r>
                        <a:rPr lang="en-IN" sz="1000">
                          <a:solidFill>
                            <a:srgbClr val="000000"/>
                          </a:solidFill>
                          <a:effectLst/>
                        </a:rPr>
                        <a:t>No</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Order management &amp; tracking</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Vijay</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effectLst/>
                        </a:rPr>
                        <a:t> </a:t>
                      </a:r>
                    </a:p>
                    <a:p>
                      <a:pPr algn="ctr">
                        <a:lnSpc>
                          <a:spcPct val="107000"/>
                        </a:lnSpc>
                        <a:spcAft>
                          <a:spcPts val="800"/>
                        </a:spcAft>
                        <a:buNone/>
                      </a:pPr>
                      <a:r>
                        <a:rPr lang="en-IN" sz="1000" dirty="0">
                          <a:effectLst/>
                        </a:rPr>
                        <a:t> 8</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1-Mar-2025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10-Mar-2025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endParaRPr lang="en-IN" sz="1000" dirty="0">
                        <a:effectLst/>
                      </a:endParaRPr>
                    </a:p>
                    <a:p>
                      <a:pPr algn="ctr">
                        <a:lnSpc>
                          <a:spcPct val="107000"/>
                        </a:lnSpc>
                        <a:spcAft>
                          <a:spcPts val="800"/>
                        </a:spcAft>
                        <a:buNone/>
                      </a:pPr>
                      <a:r>
                        <a:rPr lang="en-IN" sz="1000" dirty="0">
                          <a:effectLst/>
                        </a:rPr>
                        <a:t> 10</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Completed</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tracking, order status updates</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761207"/>
                  </a:ext>
                </a:extLst>
              </a:tr>
              <a:tr h="467472">
                <a:tc>
                  <a:txBody>
                    <a:bodyPr/>
                    <a:lstStyle/>
                    <a:p>
                      <a:pPr algn="ctr">
                        <a:lnSpc>
                          <a:spcPct val="107000"/>
                        </a:lnSpc>
                        <a:spcAft>
                          <a:spcPts val="800"/>
                        </a:spcAft>
                        <a:buNone/>
                      </a:pPr>
                      <a:r>
                        <a:rPr lang="en-IN" sz="1000">
                          <a:solidFill>
                            <a:srgbClr val="000000"/>
                          </a:solidFill>
                          <a:effectLst/>
                        </a:rPr>
                        <a:t>No</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Reporting &amp; analytics module</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Vijay</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effectLst/>
                        </a:rPr>
                        <a:t> </a:t>
                      </a:r>
                    </a:p>
                    <a:p>
                      <a:pPr algn="ctr">
                        <a:lnSpc>
                          <a:spcPct val="107000"/>
                        </a:lnSpc>
                        <a:spcAft>
                          <a:spcPts val="800"/>
                        </a:spcAft>
                        <a:buNone/>
                      </a:pPr>
                      <a:r>
                        <a:rPr lang="en-IN" sz="1000" dirty="0">
                          <a:effectLst/>
                        </a:rPr>
                        <a:t>8</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11-Mar-2025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23-Mar-2025</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endParaRPr lang="en-IN" sz="1000" dirty="0">
                        <a:solidFill>
                          <a:srgbClr val="000000"/>
                        </a:solidFill>
                        <a:effectLst/>
                        <a:latin typeface="Calibri" panose="020F0502020204030204" pitchFamily="34" charset="0"/>
                        <a:ea typeface="Calibri" panose="020F0502020204030204" pitchFamily="34" charset="0"/>
                      </a:endParaRPr>
                    </a:p>
                    <a:p>
                      <a:pPr algn="ctr">
                        <a:lnSpc>
                          <a:spcPct val="107000"/>
                        </a:lnSpc>
                        <a:spcAft>
                          <a:spcPts val="800"/>
                        </a:spcAft>
                        <a:buNone/>
                      </a:pPr>
                      <a:r>
                        <a:rPr lang="en-IN" sz="1000" dirty="0">
                          <a:solidFill>
                            <a:srgbClr val="000000"/>
                          </a:solidFill>
                          <a:effectLst/>
                          <a:latin typeface="Calibri" panose="020F0502020204030204" pitchFamily="34" charset="0"/>
                          <a:ea typeface="Calibri" panose="020F0502020204030204" pitchFamily="34" charset="0"/>
                        </a:rPr>
                        <a:t>13</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Completed</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Sales reports, user activity tracking</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0278789"/>
                  </a:ext>
                </a:extLst>
              </a:tr>
              <a:tr h="210015">
                <a:tc>
                  <a:txBody>
                    <a:bodyPr/>
                    <a:lstStyle/>
                    <a:p>
                      <a:endParaRPr lang="en-IN" sz="100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00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00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3530992"/>
                  </a:ext>
                </a:extLst>
              </a:tr>
              <a:tr h="225954">
                <a:tc>
                  <a:txBody>
                    <a:bodyPr/>
                    <a:lstStyle/>
                    <a:p>
                      <a:pPr algn="just">
                        <a:lnSpc>
                          <a:spcPct val="115000"/>
                        </a:lnSpc>
                        <a:spcBef>
                          <a:spcPts val="500"/>
                        </a:spcBef>
                        <a:spcAft>
                          <a:spcPts val="1000"/>
                        </a:spcAft>
                        <a:buNone/>
                      </a:pPr>
                      <a:r>
                        <a:rPr lang="en-IN" sz="1000" dirty="0">
                          <a:effectLst/>
                        </a:rPr>
                        <a:t>Yes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just">
                        <a:lnSpc>
                          <a:spcPct val="115000"/>
                        </a:lnSpc>
                        <a:spcBef>
                          <a:spcPts val="500"/>
                        </a:spcBef>
                        <a:spcAft>
                          <a:spcPts val="1000"/>
                        </a:spcAft>
                        <a:buNone/>
                      </a:pPr>
                      <a:r>
                        <a:rPr lang="en-IN" sz="1000" dirty="0">
                          <a:effectLst/>
                        </a:rPr>
                        <a:t>SPRINT 4</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000" dirty="0">
                          <a:effectLst/>
                        </a:rPr>
                        <a:t> </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800"/>
                        </a:spcAft>
                        <a:buNone/>
                      </a:pPr>
                      <a:r>
                        <a:rPr lang="en-IN" sz="1200" dirty="0">
                          <a:solidFill>
                            <a:srgbClr val="000000"/>
                          </a:solidFill>
                          <a:effectLst/>
                        </a:rPr>
                        <a:t>24-Mar-2025</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800"/>
                        </a:spcAft>
                        <a:buNone/>
                      </a:pPr>
                      <a:r>
                        <a:rPr lang="en-IN" sz="1300" dirty="0">
                          <a:solidFill>
                            <a:srgbClr val="000000"/>
                          </a:solidFill>
                          <a:effectLst/>
                        </a:rPr>
                        <a:t>15-Apr-25</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000" dirty="0">
                          <a:effectLst/>
                        </a:rPr>
                        <a:t>23 </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IN" sz="1000" dirty="0">
                        <a:effectLst/>
                        <a:latin typeface="Calibri" panose="020F0502020204030204" pitchFamily="34" charset="0"/>
                        <a:cs typeface="Times New Roman" panose="02020603050405020304" pitchFamily="18" charset="0"/>
                      </a:endParaRPr>
                    </a:p>
                  </a:txBody>
                  <a:tcPr marL="16634" marR="166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03632681"/>
                  </a:ext>
                </a:extLst>
              </a:tr>
              <a:tr h="467472">
                <a:tc>
                  <a:txBody>
                    <a:bodyPr/>
                    <a:lstStyle/>
                    <a:p>
                      <a:pPr algn="ctr">
                        <a:lnSpc>
                          <a:spcPct val="107000"/>
                        </a:lnSpc>
                        <a:spcAft>
                          <a:spcPts val="800"/>
                        </a:spcAft>
                        <a:buNone/>
                      </a:pPr>
                      <a:r>
                        <a:rPr lang="en-IN" sz="1000" dirty="0">
                          <a:solidFill>
                            <a:srgbClr val="000000"/>
                          </a:solidFill>
                          <a:effectLst/>
                        </a:rPr>
                        <a:t>No</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Final deployment</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Shivam</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endParaRPr lang="en-IN" sz="1000" dirty="0">
                        <a:effectLst/>
                      </a:endParaRPr>
                    </a:p>
                    <a:p>
                      <a:pPr algn="ctr">
                        <a:lnSpc>
                          <a:spcPct val="107000"/>
                        </a:lnSpc>
                        <a:spcAft>
                          <a:spcPts val="800"/>
                        </a:spcAft>
                        <a:buNone/>
                      </a:pPr>
                      <a:r>
                        <a:rPr lang="en-IN" sz="1000" dirty="0">
                          <a:effectLst/>
                        </a:rPr>
                        <a:t> 3</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24-Mar-2025</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28-Mar-2025</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endParaRPr lang="en-IN" sz="1000" dirty="0">
                        <a:solidFill>
                          <a:srgbClr val="000000"/>
                        </a:solidFill>
                        <a:effectLst/>
                        <a:latin typeface="Calibri" panose="020F0502020204030204" pitchFamily="34" charset="0"/>
                        <a:ea typeface="Calibri" panose="020F0502020204030204" pitchFamily="34" charset="0"/>
                      </a:endParaRPr>
                    </a:p>
                    <a:p>
                      <a:pPr algn="ctr">
                        <a:lnSpc>
                          <a:spcPct val="107000"/>
                        </a:lnSpc>
                        <a:spcAft>
                          <a:spcPts val="800"/>
                        </a:spcAft>
                        <a:buNone/>
                      </a:pPr>
                      <a:r>
                        <a:rPr lang="en-IN" sz="1000" dirty="0">
                          <a:solidFill>
                            <a:srgbClr val="000000"/>
                          </a:solidFill>
                          <a:effectLst/>
                          <a:latin typeface="Calibri" panose="020F0502020204030204" pitchFamily="34" charset="0"/>
                          <a:ea typeface="Calibri" panose="020F0502020204030204" pitchFamily="34" charset="0"/>
                        </a:rPr>
                        <a:t>5</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Completed</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Deploy to production server</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5457445"/>
                  </a:ext>
                </a:extLst>
              </a:tr>
              <a:tr h="467472">
                <a:tc>
                  <a:txBody>
                    <a:bodyPr/>
                    <a:lstStyle/>
                    <a:p>
                      <a:pPr algn="ctr">
                        <a:lnSpc>
                          <a:spcPct val="107000"/>
                        </a:lnSpc>
                        <a:spcAft>
                          <a:spcPts val="800"/>
                        </a:spcAft>
                        <a:buNone/>
                      </a:pPr>
                      <a:r>
                        <a:rPr lang="en-IN" sz="1000">
                          <a:solidFill>
                            <a:srgbClr val="000000"/>
                          </a:solidFill>
                          <a:effectLst/>
                        </a:rPr>
                        <a:t>Yes</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Post-deployment bug fixes</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Vijay</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latin typeface="Calibri" panose="020F0502020204030204" pitchFamily="34" charset="0"/>
                          <a:ea typeface="Calibri" panose="020F0502020204030204" pitchFamily="34" charset="0"/>
                        </a:rPr>
                        <a:t>15</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29-Mar-2025</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a:solidFill>
                            <a:srgbClr val="000000"/>
                          </a:solidFill>
                          <a:effectLst/>
                        </a:rPr>
                        <a:t>15-Apr-25</a:t>
                      </a:r>
                      <a:endParaRPr lang="en-IN" sz="10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000" dirty="0">
                          <a:solidFill>
                            <a:srgbClr val="000000"/>
                          </a:solidFill>
                          <a:effectLst/>
                          <a:latin typeface="Calibri" panose="020F0502020204030204" pitchFamily="34" charset="0"/>
                          <a:ea typeface="Calibri" panose="020F0502020204030204" pitchFamily="34" charset="0"/>
                        </a:rPr>
                        <a:t>18</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In Progress</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solidFill>
                            <a:srgbClr val="000000"/>
                          </a:solidFill>
                          <a:effectLst/>
                        </a:rPr>
                        <a:t>Final testing &amp; user feedback incorporation</a:t>
                      </a:r>
                      <a:endParaRPr lang="en-IN" sz="10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7249854"/>
                  </a:ext>
                </a:extLst>
              </a:tr>
            </a:tbl>
          </a:graphicData>
        </a:graphic>
      </p:graphicFrame>
    </p:spTree>
    <p:extLst>
      <p:ext uri="{BB962C8B-B14F-4D97-AF65-F5344CB8AC3E}">
        <p14:creationId xmlns:p14="http://schemas.microsoft.com/office/powerpoint/2010/main" val="105288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9680" y="1158240"/>
            <a:ext cx="9906000" cy="4407681"/>
          </a:xfrm>
          <a:prstGeom prst="rect">
            <a:avLst/>
          </a:prstGeom>
        </p:spPr>
        <p:txBody>
          <a:bodyPr wrap="square">
            <a:spAutoFit/>
          </a:bodyPr>
          <a:lstStyle/>
          <a:p>
            <a:pPr marL="342900" lvl="0" indent="-342900" algn="just">
              <a:lnSpc>
                <a:spcPct val="115000"/>
              </a:lnSpc>
              <a:spcAft>
                <a:spcPts val="800"/>
              </a:spcAft>
              <a:buFont typeface="+mj-lt"/>
              <a:buAutoNum type="arabicPeriod"/>
            </a:pPr>
            <a:r>
              <a:rPr lang="en-IN" b="1" dirty="0">
                <a:effectLst/>
                <a:latin typeface="Times New Roman" panose="02020603050405020304" pitchFamily="18" charset="0"/>
                <a:ea typeface="Times New Roman" panose="02020603050405020304" pitchFamily="18" charset="0"/>
              </a:rPr>
              <a:t>Enhanced User Experience (UX)</a:t>
            </a:r>
            <a:r>
              <a:rPr lang="en-IN" dirty="0">
                <a:effectLst/>
                <a:latin typeface="Times New Roman" panose="02020603050405020304" pitchFamily="18" charset="0"/>
                <a:ea typeface="Times New Roman" panose="02020603050405020304" pitchFamily="18" charset="0"/>
              </a:rPr>
              <a:t> – Ensure easy navigation with clear categories, filters (size, price, etc.), and fast-loading pages.</a:t>
            </a:r>
            <a:endParaRPr lang="en-IN" dirty="0">
              <a:effectLst/>
              <a:latin typeface="Calibri" panose="020F0502020204030204" pitchFamily="34" charset="0"/>
              <a:ea typeface="Calibri" panose="020F0502020204030204" pitchFamily="34" charset="0"/>
            </a:endParaRPr>
          </a:p>
          <a:p>
            <a:pPr marL="342900" lvl="0" indent="-342900" algn="just">
              <a:lnSpc>
                <a:spcPct val="115000"/>
              </a:lnSpc>
              <a:spcAft>
                <a:spcPts val="800"/>
              </a:spcAft>
              <a:buFont typeface="+mj-lt"/>
              <a:buAutoNum type="arabicPeriod"/>
            </a:pPr>
            <a:r>
              <a:rPr lang="en-IN" b="1" dirty="0">
                <a:effectLst/>
                <a:latin typeface="Times New Roman" panose="02020603050405020304" pitchFamily="18" charset="0"/>
                <a:ea typeface="Times New Roman" panose="02020603050405020304" pitchFamily="18" charset="0"/>
              </a:rPr>
              <a:t>Improved Product Presentation</a:t>
            </a:r>
            <a:r>
              <a:rPr lang="en-IN" dirty="0">
                <a:effectLst/>
                <a:latin typeface="Times New Roman" panose="02020603050405020304" pitchFamily="18" charset="0"/>
                <a:ea typeface="Times New Roman" panose="02020603050405020304" pitchFamily="18" charset="0"/>
              </a:rPr>
              <a:t> – Use high-quality images and videos with zoom features to give customers a detailed view of products.</a:t>
            </a:r>
            <a:endParaRPr lang="en-IN" dirty="0">
              <a:effectLst/>
              <a:latin typeface="Calibri" panose="020F0502020204030204" pitchFamily="34" charset="0"/>
              <a:ea typeface="Calibri" panose="020F0502020204030204" pitchFamily="34" charset="0"/>
            </a:endParaRPr>
          </a:p>
          <a:p>
            <a:pPr marL="342900" lvl="0" indent="-342900" algn="just">
              <a:lnSpc>
                <a:spcPct val="115000"/>
              </a:lnSpc>
              <a:spcAft>
                <a:spcPts val="800"/>
              </a:spcAft>
              <a:buFont typeface="+mj-lt"/>
              <a:buAutoNum type="arabicPeriod"/>
            </a:pPr>
            <a:r>
              <a:rPr lang="en-IN" b="1" dirty="0">
                <a:effectLst/>
                <a:latin typeface="Times New Roman" panose="02020603050405020304" pitchFamily="18" charset="0"/>
                <a:ea typeface="Times New Roman" panose="02020603050405020304" pitchFamily="18" charset="0"/>
              </a:rPr>
              <a:t>Customer Engagement and Support</a:t>
            </a:r>
            <a:r>
              <a:rPr lang="en-IN" dirty="0">
                <a:effectLst/>
                <a:latin typeface="Times New Roman" panose="02020603050405020304" pitchFamily="18" charset="0"/>
                <a:ea typeface="Times New Roman" panose="02020603050405020304" pitchFamily="18" charset="0"/>
              </a:rPr>
              <a:t> – Allow customer reviews and ratings to build trust and create a strong shopping community.</a:t>
            </a:r>
            <a:endParaRPr lang="en-IN" dirty="0">
              <a:effectLst/>
              <a:latin typeface="Calibri" panose="020F0502020204030204" pitchFamily="34" charset="0"/>
              <a:ea typeface="Calibri" panose="020F0502020204030204" pitchFamily="34" charset="0"/>
            </a:endParaRPr>
          </a:p>
          <a:p>
            <a:pPr marL="342900" lvl="0" indent="-342900" algn="just">
              <a:lnSpc>
                <a:spcPct val="115000"/>
              </a:lnSpc>
              <a:spcAft>
                <a:spcPts val="800"/>
              </a:spcAft>
              <a:buFont typeface="+mj-lt"/>
              <a:buAutoNum type="arabicPeriod"/>
            </a:pPr>
            <a:r>
              <a:rPr lang="en-IN" b="1" dirty="0">
                <a:effectLst/>
                <a:latin typeface="Times New Roman" panose="02020603050405020304" pitchFamily="18" charset="0"/>
                <a:ea typeface="Times New Roman" panose="02020603050405020304" pitchFamily="18" charset="0"/>
              </a:rPr>
              <a:t>Customer Feedback and Continuous Improvement</a:t>
            </a:r>
            <a:r>
              <a:rPr lang="en-IN" dirty="0">
                <a:effectLst/>
                <a:latin typeface="Times New Roman" panose="02020603050405020304" pitchFamily="18" charset="0"/>
                <a:ea typeface="Times New Roman" panose="02020603050405020304" pitchFamily="18" charset="0"/>
              </a:rPr>
              <a:t> – Collect regular feedback through surveys and reviews to improve the website based on user needs.</a:t>
            </a:r>
            <a:endParaRPr lang="en-IN" dirty="0">
              <a:effectLst/>
              <a:latin typeface="Calibri" panose="020F0502020204030204" pitchFamily="34" charset="0"/>
              <a:ea typeface="Calibri" panose="020F0502020204030204" pitchFamily="34" charset="0"/>
            </a:endParaRPr>
          </a:p>
          <a:p>
            <a:pPr marL="342900" lvl="0" indent="-342900" algn="just">
              <a:lnSpc>
                <a:spcPct val="115000"/>
              </a:lnSpc>
              <a:spcAft>
                <a:spcPts val="800"/>
              </a:spcAft>
              <a:buFont typeface="+mj-lt"/>
              <a:buAutoNum type="arabicPeriod"/>
            </a:pPr>
            <a:r>
              <a:rPr lang="en-IN" b="1" dirty="0">
                <a:effectLst/>
                <a:latin typeface="Times New Roman" panose="02020603050405020304" pitchFamily="18" charset="0"/>
                <a:ea typeface="Times New Roman" panose="02020603050405020304" pitchFamily="18" charset="0"/>
              </a:rPr>
              <a:t>Seasonal &amp; Regional Trends</a:t>
            </a:r>
            <a:r>
              <a:rPr lang="en-IN" dirty="0">
                <a:effectLst/>
                <a:latin typeface="Times New Roman" panose="02020603050405020304" pitchFamily="18" charset="0"/>
                <a:ea typeface="Times New Roman" panose="02020603050405020304" pitchFamily="18" charset="0"/>
              </a:rPr>
              <a:t> – Stock clothing based on local fashion trends, weather, and cultural preferences to attract more customers.</a:t>
            </a:r>
            <a:endParaRPr lang="en-IN" dirty="0">
              <a:effectLst/>
              <a:latin typeface="Calibri" panose="020F0502020204030204" pitchFamily="34" charset="0"/>
              <a:ea typeface="Calibri" panose="020F0502020204030204" pitchFamily="34" charset="0"/>
            </a:endParaRPr>
          </a:p>
          <a:p>
            <a:pPr marL="342900" lvl="0" indent="-342900" algn="just">
              <a:lnSpc>
                <a:spcPct val="115000"/>
              </a:lnSpc>
              <a:spcAft>
                <a:spcPts val="800"/>
              </a:spcAft>
              <a:buFont typeface="+mj-lt"/>
              <a:buAutoNum type="arabicPeriod"/>
            </a:pPr>
            <a:r>
              <a:rPr lang="en-IN" b="1" dirty="0">
                <a:effectLst/>
                <a:latin typeface="Times New Roman" panose="02020603050405020304" pitchFamily="18" charset="0"/>
                <a:ea typeface="Times New Roman" panose="02020603050405020304" pitchFamily="18" charset="0"/>
              </a:rPr>
              <a:t>Fast Delivery for Local Customers</a:t>
            </a:r>
            <a:r>
              <a:rPr lang="en-IN" dirty="0">
                <a:effectLst/>
                <a:latin typeface="Times New Roman" panose="02020603050405020304" pitchFamily="18" charset="0"/>
                <a:ea typeface="Times New Roman" panose="02020603050405020304" pitchFamily="18" charset="0"/>
              </a:rPr>
              <a:t> – Offer quick shipping options for local buyers, ensuring they receive their orders Provide same-day or next-day delivery a better shopping experience</a:t>
            </a: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3294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F0F09A87-4EDD-A5FB-07F7-A3BC62A53B7A}"/>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602BA57C-4FA2-1ECD-915D-590E30B12F53}"/>
              </a:ext>
            </a:extLst>
          </p:cNvPr>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9" name="Google Shape;159;p12">
            <a:extLst>
              <a:ext uri="{FF2B5EF4-FFF2-40B4-BE49-F238E27FC236}">
                <a16:creationId xmlns:a16="http://schemas.microsoft.com/office/drawing/2014/main" id="{36F21A18-DADB-E86E-1B41-98CCDD3DA5BD}"/>
              </a:ext>
            </a:extLst>
          </p:cNvPr>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TextBox 2">
            <a:extLst>
              <a:ext uri="{FF2B5EF4-FFF2-40B4-BE49-F238E27FC236}">
                <a16:creationId xmlns:a16="http://schemas.microsoft.com/office/drawing/2014/main" id="{132D692D-648A-0101-A118-A289D26BD2AB}"/>
              </a:ext>
            </a:extLst>
          </p:cNvPr>
          <p:cNvSpPr txBox="1"/>
          <p:nvPr/>
        </p:nvSpPr>
        <p:spPr>
          <a:xfrm>
            <a:off x="2592280" y="2627791"/>
            <a:ext cx="8112006" cy="1107996"/>
          </a:xfrm>
          <a:prstGeom prst="rect">
            <a:avLst/>
          </a:prstGeom>
          <a:noFill/>
        </p:spPr>
        <p:txBody>
          <a:bodyPr wrap="square">
            <a:spAutoFit/>
          </a:bodyPr>
          <a:lstStyle/>
          <a:p>
            <a:pPr>
              <a:lnSpc>
                <a:spcPct val="110000"/>
              </a:lnSpc>
              <a:spcBef>
                <a:spcPts val="133"/>
              </a:spcBef>
            </a:pPr>
            <a:r>
              <a:rPr lang="en-US" sz="6000" b="1" dirty="0">
                <a:latin typeface="Times New Roman" panose="02020603050405020304" pitchFamily="18" charset="0"/>
                <a:ea typeface="Times New Roman" panose="02020603050405020304" pitchFamily="18" charset="0"/>
                <a:cs typeface="Times New Roman" panose="02020603050405020304" pitchFamily="18" charset="0"/>
              </a:rPr>
              <a:t> Agile User Story</a:t>
            </a:r>
            <a:endParaRPr lang="en-US" sz="6000" b="1" dirty="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1899821" y="1216241"/>
            <a:ext cx="4384692" cy="1107996"/>
          </a:xfrm>
          <a:prstGeom prst="rect">
            <a:avLst/>
          </a:prstGeom>
        </p:spPr>
        <p:txBody>
          <a:bodyPr wrap="square">
            <a:spAutoFit/>
          </a:bodyPr>
          <a:lstStyle/>
          <a:p>
            <a:r>
              <a:rPr lang="en-US" altLang="en-US" sz="6600" dirty="0">
                <a:solidFill>
                  <a:schemeClr val="bg2"/>
                </a:solidFill>
                <a:latin typeface="Arial" panose="020B0604020202020204" pitchFamily="34" charset="0"/>
              </a:rPr>
              <a:t>5.4</a:t>
            </a:r>
            <a:endParaRPr lang="en-IN" sz="6600" dirty="0"/>
          </a:p>
        </p:txBody>
      </p:sp>
    </p:spTree>
    <p:extLst>
      <p:ext uri="{BB962C8B-B14F-4D97-AF65-F5344CB8AC3E}">
        <p14:creationId xmlns:p14="http://schemas.microsoft.com/office/powerpoint/2010/main" val="30448633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08348540"/>
              </p:ext>
            </p:extLst>
          </p:nvPr>
        </p:nvGraphicFramePr>
        <p:xfrm>
          <a:off x="152400" y="0"/>
          <a:ext cx="11887199" cy="6335897"/>
        </p:xfrm>
        <a:graphic>
          <a:graphicData uri="http://schemas.openxmlformats.org/drawingml/2006/table">
            <a:tbl>
              <a:tblPr firstRow="1" firstCol="1" bandRow="1">
                <a:tableStyleId>{2D5ABB26-0587-4C30-8999-92F81FD0307C}</a:tableStyleId>
              </a:tblPr>
              <a:tblGrid>
                <a:gridCol w="1489310">
                  <a:extLst>
                    <a:ext uri="{9D8B030D-6E8A-4147-A177-3AD203B41FA5}">
                      <a16:colId xmlns:a16="http://schemas.microsoft.com/office/drawing/2014/main" val="20000"/>
                    </a:ext>
                  </a:extLst>
                </a:gridCol>
                <a:gridCol w="1283535">
                  <a:extLst>
                    <a:ext uri="{9D8B030D-6E8A-4147-A177-3AD203B41FA5}">
                      <a16:colId xmlns:a16="http://schemas.microsoft.com/office/drawing/2014/main" val="20001"/>
                    </a:ext>
                  </a:extLst>
                </a:gridCol>
                <a:gridCol w="1382445">
                  <a:extLst>
                    <a:ext uri="{9D8B030D-6E8A-4147-A177-3AD203B41FA5}">
                      <a16:colId xmlns:a16="http://schemas.microsoft.com/office/drawing/2014/main" val="20002"/>
                    </a:ext>
                  </a:extLst>
                </a:gridCol>
                <a:gridCol w="3676664">
                  <a:extLst>
                    <a:ext uri="{9D8B030D-6E8A-4147-A177-3AD203B41FA5}">
                      <a16:colId xmlns:a16="http://schemas.microsoft.com/office/drawing/2014/main" val="20003"/>
                    </a:ext>
                  </a:extLst>
                </a:gridCol>
                <a:gridCol w="4055245">
                  <a:extLst>
                    <a:ext uri="{9D8B030D-6E8A-4147-A177-3AD203B41FA5}">
                      <a16:colId xmlns:a16="http://schemas.microsoft.com/office/drawing/2014/main" val="20004"/>
                    </a:ext>
                  </a:extLst>
                </a:gridCol>
              </a:tblGrid>
              <a:tr h="593166">
                <a:tc gridSpan="5">
                  <a:txBody>
                    <a:bodyPr/>
                    <a:lstStyle/>
                    <a:p>
                      <a:pPr algn="ctr">
                        <a:lnSpc>
                          <a:spcPct val="115000"/>
                        </a:lnSpc>
                        <a:spcBef>
                          <a:spcPts val="500"/>
                        </a:spcBef>
                        <a:spcAft>
                          <a:spcPts val="0"/>
                        </a:spcAft>
                      </a:pPr>
                      <a:r>
                        <a:rPr lang="en-IN" sz="1200" dirty="0">
                          <a:effectLst/>
                        </a:rPr>
                        <a:t>Agile User Story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85528">
                <a:tc>
                  <a:txBody>
                    <a:bodyPr/>
                    <a:lstStyle/>
                    <a:p>
                      <a:pPr algn="ctr">
                        <a:lnSpc>
                          <a:spcPct val="115000"/>
                        </a:lnSpc>
                        <a:spcBef>
                          <a:spcPts val="500"/>
                        </a:spcBef>
                        <a:spcAft>
                          <a:spcPts val="0"/>
                        </a:spcAft>
                      </a:pPr>
                      <a:r>
                        <a:rPr lang="en-IN" sz="1200" dirty="0">
                          <a:effectLst/>
                        </a:rPr>
                        <a:t>User Story ID</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200" dirty="0">
                          <a:effectLst/>
                        </a:rPr>
                        <a:t>Priority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200" dirty="0">
                          <a:effectLst/>
                        </a:rPr>
                        <a:t>As a</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200" dirty="0">
                          <a:effectLst/>
                        </a:rPr>
                        <a:t>I want to</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200" dirty="0">
                          <a:effectLst/>
                        </a:rPr>
                        <a:t>So that I can</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94208">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1</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Register and log in</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Access my account and track my orders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6080">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2</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Browse products by category</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Easily find the clothing I need</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5440">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3</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View product details (price, size, reviews)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Make an informed purchasing decision</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4640">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4</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Add items to my cart</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Save my selections before checkout</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6985">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5</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Apply filters (size, color, brand, price)</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Find relevant products quickly</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6985">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6</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Purchase products securely</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Complete my order safely</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29516"/>
                  </a:ext>
                </a:extLst>
              </a:tr>
              <a:tr h="366985">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7</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dirty="0">
                          <a:solidFill>
                            <a:srgbClr val="000000"/>
                          </a:solidFill>
                          <a:effectLst/>
                          <a:latin typeface="Times New Roman" panose="02020603050405020304" pitchFamily="18" charset="0"/>
                          <a:ea typeface="Times New Roman" panose="02020603050405020304" pitchFamily="18" charset="0"/>
                        </a:rPr>
                        <a:t>High</a:t>
                      </a:r>
                      <a:endParaRPr lang="en-IN" sz="11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Track my order status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Know when my order will arrive</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9263145"/>
                  </a:ext>
                </a:extLst>
              </a:tr>
              <a:tr h="366985">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8</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Save items to a wishlist</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Keep track of things I want to buy later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549964"/>
                  </a:ext>
                </a:extLst>
              </a:tr>
              <a:tr h="366985">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9</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Leave product reviews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200">
                          <a:solidFill>
                            <a:srgbClr val="000000"/>
                          </a:solidFill>
                          <a:effectLst/>
                          <a:latin typeface="Times New Roman" panose="02020603050405020304" pitchFamily="18" charset="0"/>
                          <a:ea typeface="Times New Roman" panose="02020603050405020304" pitchFamily="18" charset="0"/>
                        </a:rPr>
                        <a:t>Share my experience with others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7824195"/>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10</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Medium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Contact customer support</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Get help if I have any issues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341371"/>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11</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Admin</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Manage product listings (add, update, delete)</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Keep the catalog up to date</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079527"/>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12</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Admin</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Track orders and shipments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dirty="0">
                          <a:solidFill>
                            <a:srgbClr val="000000"/>
                          </a:solidFill>
                          <a:effectLst/>
                          <a:latin typeface="Times New Roman" panose="02020603050405020304" pitchFamily="18" charset="0"/>
                          <a:ea typeface="Times New Roman" panose="02020603050405020304" pitchFamily="18" charset="0"/>
                        </a:rPr>
                        <a:t>Ensure smooth order full </a:t>
                      </a:r>
                      <a:r>
                        <a:rPr lang="en-IN" sz="1100" dirty="0" err="1">
                          <a:solidFill>
                            <a:srgbClr val="000000"/>
                          </a:solidFill>
                          <a:effectLst/>
                          <a:latin typeface="Times New Roman" panose="02020603050405020304" pitchFamily="18" charset="0"/>
                          <a:ea typeface="Times New Roman" panose="02020603050405020304" pitchFamily="18" charset="0"/>
                        </a:rPr>
                        <a:t>filment</a:t>
                      </a:r>
                      <a:endParaRPr lang="en-IN" sz="11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661767"/>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13</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Admin</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Approve or reject product reviews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Maintain quality control on reviews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425959"/>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14</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Admin</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Manage discount campaigns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Offer promotions to attract more customers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411022"/>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15</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Admin</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View sales reports and analytics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dirty="0">
                          <a:solidFill>
                            <a:srgbClr val="000000"/>
                          </a:solidFill>
                          <a:effectLst/>
                          <a:latin typeface="Times New Roman" panose="02020603050405020304" pitchFamily="18" charset="0"/>
                          <a:ea typeface="Times New Roman" panose="02020603050405020304" pitchFamily="18" charset="0"/>
                        </a:rPr>
                        <a:t>Track performance and make data-driven decisions</a:t>
                      </a:r>
                      <a:endParaRPr lang="en-IN" sz="11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16002"/>
                  </a:ext>
                </a:extLst>
              </a:tr>
            </a:tbl>
          </a:graphicData>
        </a:graphic>
      </p:graphicFrame>
    </p:spTree>
    <p:extLst>
      <p:ext uri="{BB962C8B-B14F-4D97-AF65-F5344CB8AC3E}">
        <p14:creationId xmlns:p14="http://schemas.microsoft.com/office/powerpoint/2010/main" val="3864524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1A60C-5400-E063-C1BF-56CB37244841}"/>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3B2143B-F863-02A2-0C30-858BFDB95948}"/>
              </a:ext>
            </a:extLst>
          </p:cNvPr>
          <p:cNvGraphicFramePr>
            <a:graphicFrameLocks noGrp="1"/>
          </p:cNvGraphicFramePr>
          <p:nvPr>
            <p:extLst>
              <p:ext uri="{D42A27DB-BD31-4B8C-83A1-F6EECF244321}">
                <p14:modId xmlns:p14="http://schemas.microsoft.com/office/powerpoint/2010/main" val="3983542785"/>
              </p:ext>
            </p:extLst>
          </p:nvPr>
        </p:nvGraphicFramePr>
        <p:xfrm>
          <a:off x="152400" y="0"/>
          <a:ext cx="11887199" cy="4500972"/>
        </p:xfrm>
        <a:graphic>
          <a:graphicData uri="http://schemas.openxmlformats.org/drawingml/2006/table">
            <a:tbl>
              <a:tblPr firstRow="1" firstCol="1" bandRow="1">
                <a:tableStyleId>{2D5ABB26-0587-4C30-8999-92F81FD0307C}</a:tableStyleId>
              </a:tblPr>
              <a:tblGrid>
                <a:gridCol w="1489310">
                  <a:extLst>
                    <a:ext uri="{9D8B030D-6E8A-4147-A177-3AD203B41FA5}">
                      <a16:colId xmlns:a16="http://schemas.microsoft.com/office/drawing/2014/main" val="20000"/>
                    </a:ext>
                  </a:extLst>
                </a:gridCol>
                <a:gridCol w="1283535">
                  <a:extLst>
                    <a:ext uri="{9D8B030D-6E8A-4147-A177-3AD203B41FA5}">
                      <a16:colId xmlns:a16="http://schemas.microsoft.com/office/drawing/2014/main" val="20001"/>
                    </a:ext>
                  </a:extLst>
                </a:gridCol>
                <a:gridCol w="1382445">
                  <a:extLst>
                    <a:ext uri="{9D8B030D-6E8A-4147-A177-3AD203B41FA5}">
                      <a16:colId xmlns:a16="http://schemas.microsoft.com/office/drawing/2014/main" val="20002"/>
                    </a:ext>
                  </a:extLst>
                </a:gridCol>
                <a:gridCol w="3676664">
                  <a:extLst>
                    <a:ext uri="{9D8B030D-6E8A-4147-A177-3AD203B41FA5}">
                      <a16:colId xmlns:a16="http://schemas.microsoft.com/office/drawing/2014/main" val="20003"/>
                    </a:ext>
                  </a:extLst>
                </a:gridCol>
                <a:gridCol w="4055245">
                  <a:extLst>
                    <a:ext uri="{9D8B030D-6E8A-4147-A177-3AD203B41FA5}">
                      <a16:colId xmlns:a16="http://schemas.microsoft.com/office/drawing/2014/main" val="20004"/>
                    </a:ext>
                  </a:extLst>
                </a:gridCol>
              </a:tblGrid>
              <a:tr h="593166">
                <a:tc gridSpan="5">
                  <a:txBody>
                    <a:bodyPr/>
                    <a:lstStyle/>
                    <a:p>
                      <a:pPr algn="ctr">
                        <a:lnSpc>
                          <a:spcPct val="115000"/>
                        </a:lnSpc>
                        <a:spcBef>
                          <a:spcPts val="500"/>
                        </a:spcBef>
                        <a:spcAft>
                          <a:spcPts val="0"/>
                        </a:spcAft>
                      </a:pPr>
                      <a:r>
                        <a:rPr lang="en-IN" sz="1200" dirty="0">
                          <a:effectLst/>
                        </a:rPr>
                        <a:t>Agile User Story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85528">
                <a:tc>
                  <a:txBody>
                    <a:bodyPr/>
                    <a:lstStyle/>
                    <a:p>
                      <a:pPr algn="ctr">
                        <a:lnSpc>
                          <a:spcPct val="115000"/>
                        </a:lnSpc>
                        <a:spcBef>
                          <a:spcPts val="500"/>
                        </a:spcBef>
                        <a:spcAft>
                          <a:spcPts val="0"/>
                        </a:spcAft>
                      </a:pPr>
                      <a:r>
                        <a:rPr lang="en-IN" sz="1200" dirty="0">
                          <a:effectLst/>
                        </a:rPr>
                        <a:t>User Story ID</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200" dirty="0">
                          <a:effectLst/>
                        </a:rPr>
                        <a:t>Priority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200" dirty="0">
                          <a:effectLst/>
                        </a:rPr>
                        <a:t>As a</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200" dirty="0">
                          <a:effectLst/>
                        </a:rPr>
                        <a:t>I want to</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0"/>
                        </a:spcAft>
                      </a:pPr>
                      <a:r>
                        <a:rPr lang="en-IN" sz="1200" dirty="0">
                          <a:effectLst/>
                        </a:rPr>
                        <a:t>So that I can</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557" marR="545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94208">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16</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Medium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Admin</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Manage registered users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Monitor and control customer access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6080">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17</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System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Send order confirmation and tracking updates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Keep customers informed about their purchases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5440">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18</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System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Generate sales reports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Help the admin analyze performance</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4640">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19</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Medium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System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Recommend products based on user behavior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Improve customer experience and increase sales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20</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Medium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System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Send low-stock alerts to the admin</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Ensure popular items are restocked</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21</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High</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Seller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Register and manage my store</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List my products for customers to buy</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29516"/>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22</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Medium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Seller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Manage stock levels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Keep my inventory updated</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9263145"/>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23</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Low</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View size guides and fit recommendations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Ensure I order the right size</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549964"/>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24</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Low</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Customer</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See fashion trends and styling tips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Get inspiration for my outfits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7824195"/>
                  </a:ext>
                </a:extLst>
              </a:tr>
              <a:tr h="366985">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25</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Medium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System</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a:solidFill>
                            <a:srgbClr val="000000"/>
                          </a:solidFill>
                          <a:effectLst/>
                          <a:latin typeface="Times New Roman" panose="02020603050405020304" pitchFamily="18" charset="0"/>
                          <a:ea typeface="Times New Roman" panose="02020603050405020304" pitchFamily="18" charset="0"/>
                        </a:rPr>
                        <a:t>Notify customers about restocked items</a:t>
                      </a:r>
                      <a:endParaRPr lang="en-IN" sz="110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buNone/>
                      </a:pPr>
                      <a:r>
                        <a:rPr lang="en-IN" sz="1100" dirty="0">
                          <a:solidFill>
                            <a:srgbClr val="000000"/>
                          </a:solidFill>
                          <a:effectLst/>
                          <a:latin typeface="Times New Roman" panose="02020603050405020304" pitchFamily="18" charset="0"/>
                          <a:ea typeface="Times New Roman" panose="02020603050405020304" pitchFamily="18" charset="0"/>
                        </a:rPr>
                        <a:t>Encourage repeat purchases</a:t>
                      </a:r>
                      <a:endParaRPr lang="en-IN" sz="11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341371"/>
                  </a:ext>
                </a:extLst>
              </a:tr>
            </a:tbl>
          </a:graphicData>
        </a:graphic>
      </p:graphicFrame>
    </p:spTree>
    <p:extLst>
      <p:ext uri="{BB962C8B-B14F-4D97-AF65-F5344CB8AC3E}">
        <p14:creationId xmlns:p14="http://schemas.microsoft.com/office/powerpoint/2010/main" val="2870415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2432482" y="2902998"/>
            <a:ext cx="8646850" cy="1138773"/>
          </a:xfrm>
          <a:prstGeom prst="rect">
            <a:avLst/>
          </a:prstGeom>
          <a:noFill/>
          <a:ln>
            <a:noFill/>
          </a:ln>
        </p:spPr>
        <p:txBody>
          <a:bodyPr spcFirstLastPara="1" wrap="square" lIns="0" tIns="0" rIns="0" bIns="0" anchor="t" anchorCtr="0">
            <a:spAutoFit/>
          </a:bodyPr>
          <a:lstStyle/>
          <a:p>
            <a:r>
              <a:rPr lang="en-US" sz="6600" b="1" dirty="0">
                <a:latin typeface="Times New Roman" panose="02020603050405020304" pitchFamily="18" charset="0"/>
                <a:ea typeface="Times New Roman" panose="02020603050405020304" pitchFamily="18" charset="0"/>
                <a:cs typeface="Times New Roman" panose="02020603050405020304" pitchFamily="18" charset="0"/>
              </a:rPr>
              <a:t>Agile Release Plan </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972839"/>
            <a:ext cx="225500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br>
              <a:rPr lang="en-US" altLang="en-US" sz="1200" dirty="0">
                <a:latin typeface="Arial" panose="020B0604020202020204" pitchFamily="34" charset="0"/>
              </a:rPr>
            </a:br>
            <a:endParaRPr lang="en-US" altLang="en-US" sz="1200" dirty="0">
              <a:latin typeface="Arial" panose="020B0604020202020204" pitchFamily="34" charset="0"/>
            </a:endParaRPr>
          </a:p>
        </p:txBody>
      </p:sp>
      <p:sp>
        <p:nvSpPr>
          <p:cNvPr id="2" name="Rectangle 1"/>
          <p:cNvSpPr/>
          <p:nvPr/>
        </p:nvSpPr>
        <p:spPr>
          <a:xfrm>
            <a:off x="1384917" y="1544715"/>
            <a:ext cx="4899596" cy="1107996"/>
          </a:xfrm>
          <a:prstGeom prst="rect">
            <a:avLst/>
          </a:prstGeom>
        </p:spPr>
        <p:txBody>
          <a:bodyPr wrap="square">
            <a:spAutoFit/>
          </a:bodyPr>
          <a:lstStyle/>
          <a:p>
            <a:r>
              <a:rPr lang="en-US" altLang="en-US" sz="6600" dirty="0">
                <a:solidFill>
                  <a:schemeClr val="bg2"/>
                </a:solidFill>
                <a:latin typeface="Arial" panose="020B0604020202020204" pitchFamily="34" charset="0"/>
              </a:rPr>
              <a:t>5.5</a:t>
            </a:r>
            <a:endParaRPr lang="en-IN" sz="6600" dirty="0"/>
          </a:p>
        </p:txBody>
      </p:sp>
    </p:spTree>
    <p:extLst>
      <p:ext uri="{BB962C8B-B14F-4D97-AF65-F5344CB8AC3E}">
        <p14:creationId xmlns:p14="http://schemas.microsoft.com/office/powerpoint/2010/main" val="38636231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0" y="-63787"/>
            <a:ext cx="2295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p:cNvSpPr>
            <a:spLocks noChangeArrowheads="1"/>
          </p:cNvSpPr>
          <p:nvPr/>
        </p:nvSpPr>
        <p:spPr bwMode="auto">
          <a:xfrm>
            <a:off x="0" y="6434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AutoShape 2" descr="blob:https://web.whatsapp.com/2150403d-2fac-43e7-858c-5d92af510bb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8" name="Object 7">
            <a:extLst>
              <a:ext uri="{FF2B5EF4-FFF2-40B4-BE49-F238E27FC236}">
                <a16:creationId xmlns:a16="http://schemas.microsoft.com/office/drawing/2014/main" id="{98AE6750-CEA3-7F9A-4B8A-AF0BCD6F70C1}"/>
              </a:ext>
            </a:extLst>
          </p:cNvPr>
          <p:cNvGraphicFramePr>
            <a:graphicFrameLocks noChangeAspect="1"/>
          </p:cNvGraphicFramePr>
          <p:nvPr>
            <p:extLst>
              <p:ext uri="{D42A27DB-BD31-4B8C-83A1-F6EECF244321}">
                <p14:modId xmlns:p14="http://schemas.microsoft.com/office/powerpoint/2010/main" val="691115056"/>
              </p:ext>
            </p:extLst>
          </p:nvPr>
        </p:nvGraphicFramePr>
        <p:xfrm>
          <a:off x="2000250" y="661988"/>
          <a:ext cx="9842500" cy="5403850"/>
        </p:xfrm>
        <a:graphic>
          <a:graphicData uri="http://schemas.openxmlformats.org/presentationml/2006/ole">
            <mc:AlternateContent xmlns:mc="http://schemas.openxmlformats.org/markup-compatibility/2006">
              <mc:Choice xmlns:v="urn:schemas-microsoft-com:vml" Requires="v">
                <p:oleObj name="Worksheet" r:id="rId2" imgW="9494449" imgH="5212221" progId="Excel.Sheet.12">
                  <p:embed/>
                </p:oleObj>
              </mc:Choice>
              <mc:Fallback>
                <p:oleObj name="Worksheet" r:id="rId2" imgW="9494449" imgH="5212221" progId="Excel.Sheet.12">
                  <p:embed/>
                  <p:pic>
                    <p:nvPicPr>
                      <p:cNvPr id="0" name=""/>
                      <p:cNvPicPr/>
                      <p:nvPr/>
                    </p:nvPicPr>
                    <p:blipFill>
                      <a:blip r:embed="rId3"/>
                      <a:stretch>
                        <a:fillRect/>
                      </a:stretch>
                    </p:blipFill>
                    <p:spPr>
                      <a:xfrm>
                        <a:off x="2000250" y="661988"/>
                        <a:ext cx="9842500" cy="5403850"/>
                      </a:xfrm>
                      <a:prstGeom prst="rect">
                        <a:avLst/>
                      </a:prstGeom>
                    </p:spPr>
                  </p:pic>
                </p:oleObj>
              </mc:Fallback>
            </mc:AlternateContent>
          </a:graphicData>
        </a:graphic>
      </p:graphicFrame>
    </p:spTree>
    <p:extLst>
      <p:ext uri="{BB962C8B-B14F-4D97-AF65-F5344CB8AC3E}">
        <p14:creationId xmlns:p14="http://schemas.microsoft.com/office/powerpoint/2010/main" val="17050991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2503502" y="2803836"/>
            <a:ext cx="8575829" cy="1138773"/>
          </a:xfrm>
          <a:prstGeom prst="rect">
            <a:avLst/>
          </a:prstGeom>
          <a:noFill/>
          <a:ln>
            <a:noFill/>
          </a:ln>
        </p:spPr>
        <p:txBody>
          <a:bodyPr spcFirstLastPara="1" wrap="square" lIns="0" tIns="0" rIns="0" bIns="0" anchor="t" anchorCtr="0">
            <a:spAutoFit/>
          </a:bodyPr>
          <a:lstStyle/>
          <a:p>
            <a:r>
              <a:rPr lang="en-US" sz="6600" b="1" dirty="0">
                <a:latin typeface="Times New Roman" panose="02020603050405020304" pitchFamily="18" charset="0"/>
                <a:ea typeface="Times New Roman" panose="02020603050405020304" pitchFamily="18" charset="0"/>
                <a:cs typeface="Times New Roman" panose="02020603050405020304" pitchFamily="18" charset="0"/>
              </a:rPr>
              <a:t>Agile Sprint Backlog </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972839"/>
            <a:ext cx="225500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br>
              <a:rPr lang="en-US" altLang="en-US" sz="1200" dirty="0">
                <a:latin typeface="Arial" panose="020B0604020202020204" pitchFamily="34" charset="0"/>
              </a:rPr>
            </a:br>
            <a:endParaRPr lang="en-US" altLang="en-US" sz="1200" dirty="0">
              <a:latin typeface="Arial" panose="020B0604020202020204" pitchFamily="34" charset="0"/>
            </a:endParaRPr>
          </a:p>
        </p:txBody>
      </p:sp>
      <p:sp>
        <p:nvSpPr>
          <p:cNvPr id="2" name="Rectangle 1"/>
          <p:cNvSpPr/>
          <p:nvPr/>
        </p:nvSpPr>
        <p:spPr>
          <a:xfrm>
            <a:off x="1322774" y="1572729"/>
            <a:ext cx="4961740" cy="1107996"/>
          </a:xfrm>
          <a:prstGeom prst="rect">
            <a:avLst/>
          </a:prstGeom>
        </p:spPr>
        <p:txBody>
          <a:bodyPr wrap="square">
            <a:spAutoFit/>
          </a:bodyPr>
          <a:lstStyle/>
          <a:p>
            <a:r>
              <a:rPr lang="en-US" altLang="en-US" sz="6600" dirty="0">
                <a:solidFill>
                  <a:schemeClr val="bg2"/>
                </a:solidFill>
                <a:latin typeface="Arial" panose="020B0604020202020204" pitchFamily="34" charset="0"/>
              </a:rPr>
              <a:t>5.6</a:t>
            </a:r>
            <a:endParaRPr lang="en-IN" sz="6600" dirty="0"/>
          </a:p>
        </p:txBody>
      </p:sp>
    </p:spTree>
    <p:extLst>
      <p:ext uri="{BB962C8B-B14F-4D97-AF65-F5344CB8AC3E}">
        <p14:creationId xmlns:p14="http://schemas.microsoft.com/office/powerpoint/2010/main" val="31169941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ABC07C6-5BF8-4DCD-6381-6986B504EA13}"/>
              </a:ext>
            </a:extLst>
          </p:cNvPr>
          <p:cNvGraphicFramePr>
            <a:graphicFrameLocks noChangeAspect="1"/>
          </p:cNvGraphicFramePr>
          <p:nvPr>
            <p:extLst>
              <p:ext uri="{D42A27DB-BD31-4B8C-83A1-F6EECF244321}">
                <p14:modId xmlns:p14="http://schemas.microsoft.com/office/powerpoint/2010/main" val="2476274126"/>
              </p:ext>
            </p:extLst>
          </p:nvPr>
        </p:nvGraphicFramePr>
        <p:xfrm>
          <a:off x="1277853" y="680403"/>
          <a:ext cx="10037763" cy="5251450"/>
        </p:xfrm>
        <a:graphic>
          <a:graphicData uri="http://schemas.openxmlformats.org/presentationml/2006/ole">
            <mc:AlternateContent xmlns:mc="http://schemas.openxmlformats.org/markup-compatibility/2006">
              <mc:Choice xmlns:v="urn:schemas-microsoft-com:vml" Requires="v">
                <p:oleObj name="Worksheet" r:id="rId2" imgW="8503920" imgH="4449923" progId="Excel.Sheet.12">
                  <p:embed/>
                </p:oleObj>
              </mc:Choice>
              <mc:Fallback>
                <p:oleObj name="Worksheet" r:id="rId2" imgW="8503920" imgH="4449923" progId="Excel.Sheet.12">
                  <p:embed/>
                  <p:pic>
                    <p:nvPicPr>
                      <p:cNvPr id="0" name=""/>
                      <p:cNvPicPr/>
                      <p:nvPr/>
                    </p:nvPicPr>
                    <p:blipFill>
                      <a:blip r:embed="rId3"/>
                      <a:stretch>
                        <a:fillRect/>
                      </a:stretch>
                    </p:blipFill>
                    <p:spPr>
                      <a:xfrm>
                        <a:off x="1277853" y="680403"/>
                        <a:ext cx="10037763" cy="5251450"/>
                      </a:xfrm>
                      <a:prstGeom prst="rect">
                        <a:avLst/>
                      </a:prstGeom>
                    </p:spPr>
                  </p:pic>
                </p:oleObj>
              </mc:Fallback>
            </mc:AlternateContent>
          </a:graphicData>
        </a:graphic>
      </p:graphicFrame>
    </p:spTree>
    <p:extLst>
      <p:ext uri="{BB962C8B-B14F-4D97-AF65-F5344CB8AC3E}">
        <p14:creationId xmlns:p14="http://schemas.microsoft.com/office/powerpoint/2010/main" val="7957430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7080" y="445525"/>
            <a:ext cx="2896947" cy="410882"/>
          </a:xfrm>
          <a:prstGeom prst="rect">
            <a:avLst/>
          </a:prstGeom>
        </p:spPr>
        <p:txBody>
          <a:bodyPr wrap="none">
            <a:spAutoFit/>
          </a:bodyPr>
          <a:lstStyle/>
          <a:p>
            <a:pPr algn="just">
              <a:lnSpc>
                <a:spcPct val="115000"/>
              </a:lnSpc>
              <a:spcBef>
                <a:spcPts val="500"/>
              </a:spcBef>
              <a:spcAft>
                <a:spcPts val="1000"/>
              </a:spcAft>
            </a:pPr>
            <a:r>
              <a:rPr lang="en-IN" b="1" dirty="0">
                <a:latin typeface="Times New Roman" panose="02020603050405020304" pitchFamily="18" charset="0"/>
                <a:ea typeface="Times New Roman" panose="02020603050405020304" pitchFamily="18" charset="0"/>
                <a:cs typeface="Times New Roman" panose="02020603050405020304" pitchFamily="18" charset="0"/>
              </a:rPr>
              <a:t>2) Sprint </a:t>
            </a:r>
            <a:r>
              <a:rPr lang="en-IN" b="1" dirty="0" err="1">
                <a:latin typeface="Times New Roman" panose="02020603050405020304" pitchFamily="18" charset="0"/>
                <a:ea typeface="Times New Roman" panose="02020603050405020304" pitchFamily="18" charset="0"/>
                <a:cs typeface="Times New Roman" panose="02020603050405020304" pitchFamily="18" charset="0"/>
              </a:rPr>
              <a:t>Burndown</a:t>
            </a:r>
            <a:r>
              <a:rPr lang="en-IN" b="1" dirty="0">
                <a:latin typeface="Times New Roman" panose="02020603050405020304" pitchFamily="18" charset="0"/>
                <a:ea typeface="Times New Roman" panose="02020603050405020304" pitchFamily="18" charset="0"/>
                <a:cs typeface="Times New Roman" panose="02020603050405020304" pitchFamily="18" charset="0"/>
              </a:rPr>
              <a:t> Chart: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A221E00-C585-CE7C-6941-28FFC0A49E83}"/>
              </a:ext>
            </a:extLst>
          </p:cNvPr>
          <p:cNvPicPr>
            <a:picLocks noChangeAspect="1"/>
          </p:cNvPicPr>
          <p:nvPr/>
        </p:nvPicPr>
        <p:blipFill>
          <a:blip r:embed="rId2"/>
          <a:stretch>
            <a:fillRect/>
          </a:stretch>
        </p:blipFill>
        <p:spPr>
          <a:xfrm>
            <a:off x="2689860" y="1402933"/>
            <a:ext cx="6121953" cy="3641507"/>
          </a:xfrm>
          <a:prstGeom prst="rect">
            <a:avLst/>
          </a:prstGeom>
        </p:spPr>
      </p:pic>
    </p:spTree>
    <p:extLst>
      <p:ext uri="{BB962C8B-B14F-4D97-AF65-F5344CB8AC3E}">
        <p14:creationId xmlns:p14="http://schemas.microsoft.com/office/powerpoint/2010/main" val="32576539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2343706" y="2831978"/>
            <a:ext cx="8735626" cy="1138773"/>
          </a:xfrm>
          <a:prstGeom prst="rect">
            <a:avLst/>
          </a:prstGeom>
          <a:noFill/>
          <a:ln>
            <a:noFill/>
          </a:ln>
        </p:spPr>
        <p:txBody>
          <a:bodyPr spcFirstLastPara="1" wrap="square" lIns="0" tIns="0" rIns="0" bIns="0" anchor="t" anchorCtr="0">
            <a:spAutoFit/>
          </a:bodyPr>
          <a:lstStyle/>
          <a:p>
            <a:r>
              <a:rPr lang="en-US" sz="6600" b="1" dirty="0">
                <a:latin typeface="Times New Roman" panose="02020603050405020304" pitchFamily="18" charset="0"/>
                <a:ea typeface="Times New Roman" panose="02020603050405020304" pitchFamily="18" charset="0"/>
                <a:cs typeface="Times New Roman" panose="02020603050405020304" pitchFamily="18" charset="0"/>
              </a:rPr>
              <a:t>Agile Test Plan </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1500326" y="1562560"/>
            <a:ext cx="163476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600" dirty="0">
                <a:solidFill>
                  <a:schemeClr val="bg2"/>
                </a:solidFill>
                <a:latin typeface="Arial" panose="020B0604020202020204" pitchFamily="34" charset="0"/>
              </a:rPr>
              <a:t>5.7</a:t>
            </a:r>
            <a:endParaRPr lang="en-US" altLang="en-US" sz="6600" dirty="0">
              <a:latin typeface="Arial" panose="020B0604020202020204" pitchFamily="34" charset="0"/>
            </a:endParaRPr>
          </a:p>
        </p:txBody>
      </p:sp>
    </p:spTree>
    <p:extLst>
      <p:ext uri="{BB962C8B-B14F-4D97-AF65-F5344CB8AC3E}">
        <p14:creationId xmlns:p14="http://schemas.microsoft.com/office/powerpoint/2010/main" val="32483041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3B91410B-3E49-4E63-E9C9-17575300D033}"/>
              </a:ext>
            </a:extLst>
          </p:cNvPr>
          <p:cNvGraphicFramePr>
            <a:graphicFrameLocks noChangeAspect="1"/>
          </p:cNvGraphicFramePr>
          <p:nvPr>
            <p:extLst>
              <p:ext uri="{D42A27DB-BD31-4B8C-83A1-F6EECF244321}">
                <p14:modId xmlns:p14="http://schemas.microsoft.com/office/powerpoint/2010/main" val="113100068"/>
              </p:ext>
            </p:extLst>
          </p:nvPr>
        </p:nvGraphicFramePr>
        <p:xfrm>
          <a:off x="2405063" y="549275"/>
          <a:ext cx="7381875" cy="5638800"/>
        </p:xfrm>
        <a:graphic>
          <a:graphicData uri="http://schemas.openxmlformats.org/presentationml/2006/ole">
            <mc:AlternateContent xmlns:mc="http://schemas.openxmlformats.org/markup-compatibility/2006">
              <mc:Choice xmlns:v="urn:schemas-microsoft-com:vml" Requires="v">
                <p:oleObj name="Worksheet" r:id="rId2" imgW="7383674" imgH="5638973" progId="Excel.Sheet.12">
                  <p:embed/>
                </p:oleObj>
              </mc:Choice>
              <mc:Fallback>
                <p:oleObj name="Worksheet" r:id="rId2" imgW="7383674" imgH="5638973" progId="Excel.Sheet.12">
                  <p:embed/>
                  <p:pic>
                    <p:nvPicPr>
                      <p:cNvPr id="0" name=""/>
                      <p:cNvPicPr/>
                      <p:nvPr/>
                    </p:nvPicPr>
                    <p:blipFill>
                      <a:blip r:embed="rId3"/>
                      <a:stretch>
                        <a:fillRect/>
                      </a:stretch>
                    </p:blipFill>
                    <p:spPr>
                      <a:xfrm>
                        <a:off x="2405063" y="549275"/>
                        <a:ext cx="7381875" cy="5638800"/>
                      </a:xfrm>
                      <a:prstGeom prst="rect">
                        <a:avLst/>
                      </a:prstGeom>
                    </p:spPr>
                  </p:pic>
                </p:oleObj>
              </mc:Fallback>
            </mc:AlternateContent>
          </a:graphicData>
        </a:graphic>
      </p:graphicFrame>
    </p:spTree>
    <p:extLst>
      <p:ext uri="{BB962C8B-B14F-4D97-AF65-F5344CB8AC3E}">
        <p14:creationId xmlns:p14="http://schemas.microsoft.com/office/powerpoint/2010/main" val="387496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7" y="2803836"/>
            <a:ext cx="8244568" cy="1107996"/>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PROBLEM DEFINITION</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1.4</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12156480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685947" y="2741692"/>
            <a:ext cx="10076966" cy="1046440"/>
          </a:xfrm>
          <a:prstGeom prst="rect">
            <a:avLst/>
          </a:prstGeom>
          <a:noFill/>
          <a:ln>
            <a:noFill/>
          </a:ln>
        </p:spPr>
        <p:txBody>
          <a:bodyPr spcFirstLastPara="1" wrap="square" lIns="0" tIns="0" rIns="0" bIns="0" anchor="t" anchorCtr="0">
            <a:spAutoFit/>
          </a:bodyPr>
          <a:lstStyle/>
          <a:p>
            <a:r>
              <a:rPr lang="en-IN" sz="6000" b="1" dirty="0">
                <a:latin typeface="Times New Roman" panose="02020603050405020304" pitchFamily="18" charset="0"/>
                <a:ea typeface="Times New Roman" panose="02020603050405020304" pitchFamily="18" charset="0"/>
                <a:cs typeface="Times New Roman" panose="02020603050405020304" pitchFamily="18" charset="0"/>
              </a:rPr>
              <a:t> Earned-value and burn charts</a:t>
            </a:r>
            <a:endParaRPr lang="en-US" sz="60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972839"/>
            <a:ext cx="225500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br>
              <a:rPr lang="en-US" altLang="en-US" sz="1200" dirty="0">
                <a:latin typeface="Arial" panose="020B0604020202020204" pitchFamily="34" charset="0"/>
              </a:rPr>
            </a:br>
            <a:endParaRPr lang="en-US" altLang="en-US" sz="1200" dirty="0">
              <a:latin typeface="Arial" panose="020B0604020202020204" pitchFamily="34" charset="0"/>
            </a:endParaRPr>
          </a:p>
        </p:txBody>
      </p:sp>
      <p:sp>
        <p:nvSpPr>
          <p:cNvPr id="2" name="Rectangle 1"/>
          <p:cNvSpPr/>
          <p:nvPr/>
        </p:nvSpPr>
        <p:spPr>
          <a:xfrm>
            <a:off x="1145218" y="1438183"/>
            <a:ext cx="5139295" cy="1107996"/>
          </a:xfrm>
          <a:prstGeom prst="rect">
            <a:avLst/>
          </a:prstGeom>
        </p:spPr>
        <p:txBody>
          <a:bodyPr wrap="square">
            <a:spAutoFit/>
          </a:bodyPr>
          <a:lstStyle/>
          <a:p>
            <a:r>
              <a:rPr lang="en-US" altLang="en-US" sz="6600" dirty="0">
                <a:solidFill>
                  <a:schemeClr val="bg2"/>
                </a:solidFill>
                <a:latin typeface="Arial" panose="020B0604020202020204" pitchFamily="34" charset="0"/>
              </a:rPr>
              <a:t>5.8</a:t>
            </a:r>
            <a:endParaRPr lang="en-IN" sz="6600" dirty="0"/>
          </a:p>
        </p:txBody>
      </p:sp>
    </p:spTree>
    <p:extLst>
      <p:ext uri="{BB962C8B-B14F-4D97-AF65-F5344CB8AC3E}">
        <p14:creationId xmlns:p14="http://schemas.microsoft.com/office/powerpoint/2010/main" val="7178244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 y="0"/>
            <a:ext cx="1428418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3" name="Rectangle 3"/>
          <p:cNvSpPr>
            <a:spLocks noChangeArrowheads="1"/>
          </p:cNvSpPr>
          <p:nvPr/>
        </p:nvSpPr>
        <p:spPr bwMode="auto">
          <a:xfrm>
            <a:off x="-1" y="3949700"/>
            <a:ext cx="1428418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FA755A6D-EA3F-F823-576E-FBA06626CA4B}"/>
              </a:ext>
            </a:extLst>
          </p:cNvPr>
          <p:cNvGraphicFramePr>
            <a:graphicFrameLocks noChangeAspect="1"/>
          </p:cNvGraphicFramePr>
          <p:nvPr>
            <p:extLst>
              <p:ext uri="{D42A27DB-BD31-4B8C-83A1-F6EECF244321}">
                <p14:modId xmlns:p14="http://schemas.microsoft.com/office/powerpoint/2010/main" val="3025622359"/>
              </p:ext>
            </p:extLst>
          </p:nvPr>
        </p:nvGraphicFramePr>
        <p:xfrm>
          <a:off x="571500" y="1247775"/>
          <a:ext cx="10972800" cy="3025775"/>
        </p:xfrm>
        <a:graphic>
          <a:graphicData uri="http://schemas.openxmlformats.org/presentationml/2006/ole">
            <mc:AlternateContent xmlns:mc="http://schemas.openxmlformats.org/markup-compatibility/2006">
              <mc:Choice xmlns:v="urn:schemas-microsoft-com:vml" Requires="v">
                <p:oleObj name="Worksheet" r:id="rId2" imgW="10972800" imgH="3025014" progId="Excel.Sheet.12">
                  <p:embed/>
                </p:oleObj>
              </mc:Choice>
              <mc:Fallback>
                <p:oleObj name="Worksheet" r:id="rId2" imgW="10972800" imgH="3025014" progId="Excel.Sheet.12">
                  <p:embed/>
                  <p:pic>
                    <p:nvPicPr>
                      <p:cNvPr id="0" name=""/>
                      <p:cNvPicPr/>
                      <p:nvPr/>
                    </p:nvPicPr>
                    <p:blipFill>
                      <a:blip r:embed="rId3"/>
                      <a:stretch>
                        <a:fillRect/>
                      </a:stretch>
                    </p:blipFill>
                    <p:spPr>
                      <a:xfrm>
                        <a:off x="571500" y="1247775"/>
                        <a:ext cx="10972800" cy="3025775"/>
                      </a:xfrm>
                      <a:prstGeom prst="rect">
                        <a:avLst/>
                      </a:prstGeom>
                    </p:spPr>
                  </p:pic>
                </p:oleObj>
              </mc:Fallback>
            </mc:AlternateContent>
          </a:graphicData>
        </a:graphic>
      </p:graphicFrame>
    </p:spTree>
    <p:extLst>
      <p:ext uri="{BB962C8B-B14F-4D97-AF65-F5344CB8AC3E}">
        <p14:creationId xmlns:p14="http://schemas.microsoft.com/office/powerpoint/2010/main" val="1824362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6A67D5-DED6-8535-EF5D-AD738E97C52E}"/>
              </a:ext>
            </a:extLst>
          </p:cNvPr>
          <p:cNvPicPr>
            <a:picLocks noChangeAspect="1"/>
          </p:cNvPicPr>
          <p:nvPr/>
        </p:nvPicPr>
        <p:blipFill>
          <a:blip r:embed="rId2"/>
          <a:stretch>
            <a:fillRect/>
          </a:stretch>
        </p:blipFill>
        <p:spPr>
          <a:xfrm>
            <a:off x="2613067" y="1222132"/>
            <a:ext cx="7105907" cy="4055154"/>
          </a:xfrm>
          <a:prstGeom prst="rect">
            <a:avLst/>
          </a:prstGeom>
        </p:spPr>
      </p:pic>
    </p:spTree>
    <p:extLst>
      <p:ext uri="{BB962C8B-B14F-4D97-AF65-F5344CB8AC3E}">
        <p14:creationId xmlns:p14="http://schemas.microsoft.com/office/powerpoint/2010/main" val="34525831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6" y="2803836"/>
            <a:ext cx="10076966" cy="2154436"/>
          </a:xfrm>
          <a:prstGeom prst="rect">
            <a:avLst/>
          </a:prstGeom>
          <a:noFill/>
          <a:ln>
            <a:noFill/>
          </a:ln>
        </p:spPr>
        <p:txBody>
          <a:bodyPr spcFirstLastPara="1" wrap="square" lIns="0" tIns="0" rIns="0" bIns="0" anchor="t" anchorCtr="0">
            <a:spAutoFit/>
          </a:bodyPr>
          <a:lstStyle/>
          <a:p>
            <a:r>
              <a:rPr lang="en-US" sz="6600" b="1" dirty="0">
                <a:latin typeface="Times New Roman" panose="02020603050405020304" pitchFamily="18" charset="0"/>
                <a:ea typeface="Times New Roman" panose="02020603050405020304" pitchFamily="18" charset="0"/>
                <a:cs typeface="Times New Roman" panose="02020603050405020304" pitchFamily="18" charset="0"/>
              </a:rPr>
              <a:t>24.</a:t>
            </a:r>
            <a:r>
              <a:rPr lang="en-IN" sz="6600" b="1" dirty="0">
                <a:latin typeface="Calibri" panose="020F0502020204030204" pitchFamily="34" charset="0"/>
                <a:ea typeface="Times New Roman" panose="02020603050405020304" pitchFamily="18" charset="0"/>
                <a:cs typeface="Times New Roman" panose="02020603050405020304" pitchFamily="18" charset="0"/>
              </a:rPr>
              <a:t> Proposed Enhancement</a:t>
            </a:r>
            <a:endParaRPr lang="en-IN" sz="4000" dirty="0">
              <a:latin typeface="Calibri" panose="020F0502020204030204" pitchFamily="34" charset="0"/>
              <a:ea typeface="Times New Roman" panose="02020603050405020304" pitchFamily="18" charset="0"/>
              <a:cs typeface="Times New Roman" panose="02020603050405020304" pitchFamily="18" charset="0"/>
            </a:endParaRPr>
          </a:p>
          <a:p>
            <a:r>
              <a:rPr lang="en-US" sz="66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972839"/>
            <a:ext cx="225500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40582647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5030" y="1198924"/>
            <a:ext cx="10964090" cy="5058949"/>
          </a:xfrm>
          <a:prstGeom prst="rect">
            <a:avLst/>
          </a:prstGeom>
        </p:spPr>
        <p:txBody>
          <a:bodyPr wrap="square">
            <a:spAutoFit/>
          </a:bodyPr>
          <a:lstStyle/>
          <a:p>
            <a:pPr algn="just">
              <a:lnSpc>
                <a:spcPct val="107000"/>
              </a:lnSpc>
              <a:spcAft>
                <a:spcPts val="800"/>
              </a:spcAft>
              <a:buNone/>
              <a:tabLst>
                <a:tab pos="3840480" algn="l"/>
              </a:tabLst>
            </a:pPr>
            <a:r>
              <a:rPr lang="en-IN" sz="1800" b="1" dirty="0">
                <a:effectLst/>
                <a:latin typeface="Times New Roman" panose="02020603050405020304" pitchFamily="18" charset="0"/>
                <a:ea typeface="Times New Roman" panose="02020603050405020304" pitchFamily="18" charset="0"/>
              </a:rPr>
              <a:t>1.Admin Dashboard Enhancements</a:t>
            </a:r>
            <a:endParaRPr lang="en-IN" sz="18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Arial" panose="020B0604020202020204" pitchFamily="34" charset="0"/>
              <a:buChar char="●"/>
              <a:tabLst>
                <a:tab pos="3840480" algn="l"/>
              </a:tabLst>
            </a:pPr>
            <a:r>
              <a:rPr lang="en-IN" sz="1800" b="1" dirty="0">
                <a:effectLst/>
                <a:latin typeface="Times New Roman" panose="02020603050405020304" pitchFamily="18" charset="0"/>
                <a:ea typeface="Times New Roman" panose="02020603050405020304" pitchFamily="18" charset="0"/>
                <a:cs typeface="Noto Sans Symbols"/>
              </a:rPr>
              <a:t>Sales &amp; Performance Reports:</a:t>
            </a:r>
            <a:r>
              <a:rPr lang="en-IN" sz="1800" dirty="0">
                <a:effectLst/>
                <a:latin typeface="Times New Roman" panose="02020603050405020304" pitchFamily="18" charset="0"/>
                <a:ea typeface="Times New Roman" panose="02020603050405020304" pitchFamily="18" charset="0"/>
                <a:cs typeface="Noto Sans Symbols"/>
              </a:rPr>
              <a:t> Provide real-time analytics on sales, customer behaviour, and product performance.</a:t>
            </a:r>
            <a:endParaRPr lang="en-IN" sz="18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tabLst>
                <a:tab pos="3840480" algn="l"/>
              </a:tabLst>
            </a:pPr>
            <a:r>
              <a:rPr lang="en-IN" sz="1800" b="1" dirty="0">
                <a:effectLst/>
                <a:latin typeface="Times New Roman" panose="02020603050405020304" pitchFamily="18" charset="0"/>
                <a:ea typeface="Times New Roman" panose="02020603050405020304" pitchFamily="18" charset="0"/>
                <a:cs typeface="Noto Sans Symbols"/>
              </a:rPr>
              <a:t>User Management Tools:</a:t>
            </a:r>
            <a:r>
              <a:rPr lang="en-IN" sz="1800" dirty="0">
                <a:effectLst/>
                <a:latin typeface="Times New Roman" panose="02020603050405020304" pitchFamily="18" charset="0"/>
                <a:ea typeface="Times New Roman" panose="02020603050405020304" pitchFamily="18" charset="0"/>
                <a:cs typeface="Noto Sans Symbols"/>
              </a:rPr>
              <a:t> Easily manage customer accounts, order histories, and refund requests.</a:t>
            </a:r>
            <a:endParaRPr lang="en-IN" sz="18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tabLst>
                <a:tab pos="3840480" algn="l"/>
              </a:tabLst>
            </a:pPr>
            <a:r>
              <a:rPr lang="en-IN" sz="1800" b="1" dirty="0">
                <a:effectLst/>
                <a:latin typeface="Times New Roman" panose="02020603050405020304" pitchFamily="18" charset="0"/>
                <a:ea typeface="Times New Roman" panose="02020603050405020304" pitchFamily="18" charset="0"/>
                <a:cs typeface="Noto Sans Symbols"/>
              </a:rPr>
              <a:t>AI-Based Demand Forecasting:</a:t>
            </a:r>
            <a:r>
              <a:rPr lang="en-IN" sz="1800" dirty="0">
                <a:effectLst/>
                <a:latin typeface="Times New Roman" panose="02020603050405020304" pitchFamily="18" charset="0"/>
                <a:ea typeface="Times New Roman" panose="02020603050405020304" pitchFamily="18" charset="0"/>
                <a:cs typeface="Noto Sans Symbols"/>
              </a:rPr>
              <a:t> Use machine learning algorithms to predict fashion trends and stock demand.</a:t>
            </a:r>
            <a:endParaRPr lang="en-IN" sz="1800" dirty="0">
              <a:effectLst/>
              <a:latin typeface="Noto Sans Symbols"/>
              <a:ea typeface="Noto Sans Symbols"/>
              <a:cs typeface="Noto Sans Symbols"/>
            </a:endParaRPr>
          </a:p>
          <a:p>
            <a:pPr marL="457200" algn="just">
              <a:lnSpc>
                <a:spcPct val="107000"/>
              </a:lnSpc>
              <a:spcAft>
                <a:spcPts val="800"/>
              </a:spcAft>
              <a:buNone/>
              <a:tabLst>
                <a:tab pos="3840480" algn="l"/>
              </a:tabLst>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algn="just">
              <a:lnSpc>
                <a:spcPct val="107000"/>
              </a:lnSpc>
              <a:spcAft>
                <a:spcPts val="800"/>
              </a:spcAft>
              <a:buNone/>
              <a:tabLst>
                <a:tab pos="3840480" algn="l"/>
              </a:tabLst>
            </a:pPr>
            <a:r>
              <a:rPr lang="en-IN" sz="1800" b="1" dirty="0">
                <a:effectLst/>
                <a:latin typeface="Times New Roman" panose="02020603050405020304" pitchFamily="18" charset="0"/>
                <a:ea typeface="Times New Roman" panose="02020603050405020304" pitchFamily="18" charset="0"/>
              </a:rPr>
              <a:t>2.Faster Database Performance</a:t>
            </a:r>
            <a:endParaRPr lang="en-IN" sz="1800" dirty="0">
              <a:effectLst/>
              <a:latin typeface="Calibri" panose="020F0502020204030204" pitchFamily="34" charset="0"/>
              <a:ea typeface="Calibri" panose="020F0502020204030204" pitchFamily="34" charset="0"/>
            </a:endParaRPr>
          </a:p>
          <a:p>
            <a:pPr marL="457200" algn="just">
              <a:lnSpc>
                <a:spcPct val="107000"/>
              </a:lnSpc>
              <a:spcAft>
                <a:spcPts val="800"/>
              </a:spcAft>
              <a:buNone/>
              <a:tabLst>
                <a:tab pos="3840480" algn="l"/>
              </a:tabLst>
            </a:pPr>
            <a:r>
              <a:rPr lang="en-IN" sz="1800" b="1" dirty="0">
                <a:effectLst/>
                <a:latin typeface="Times New Roman" panose="02020603050405020304" pitchFamily="18" charset="0"/>
                <a:ea typeface="Times New Roman" panose="02020603050405020304" pitchFamily="18" charset="0"/>
              </a:rPr>
              <a:t>Description</a:t>
            </a:r>
            <a:r>
              <a:rPr lang="en-IN" sz="1800" dirty="0">
                <a:effectLst/>
                <a:latin typeface="Times New Roman" panose="02020603050405020304" pitchFamily="18" charset="0"/>
                <a:ea typeface="Times New Roman" panose="02020603050405020304" pitchFamily="18" charset="0"/>
              </a:rPr>
              <a:t>: Optimized data processing for quicker load times</a:t>
            </a:r>
            <a:endParaRPr lang="en-IN" sz="1800" dirty="0">
              <a:effectLst/>
              <a:latin typeface="Calibri" panose="020F0502020204030204" pitchFamily="34" charset="0"/>
              <a:ea typeface="Calibri" panose="020F0502020204030204" pitchFamily="34" charset="0"/>
            </a:endParaRPr>
          </a:p>
          <a:p>
            <a:pPr marL="457200" algn="just">
              <a:lnSpc>
                <a:spcPct val="107000"/>
              </a:lnSpc>
              <a:spcAft>
                <a:spcPts val="800"/>
              </a:spcAft>
              <a:buNone/>
              <a:tabLst>
                <a:tab pos="3840480" algn="l"/>
              </a:tabLst>
            </a:pPr>
            <a:r>
              <a:rPr lang="en-IN" sz="1800" b="1" dirty="0">
                <a:effectLst/>
                <a:latin typeface="Times New Roman" panose="02020603050405020304" pitchFamily="18" charset="0"/>
                <a:ea typeface="Times New Roman" panose="02020603050405020304" pitchFamily="18" charset="0"/>
              </a:rPr>
              <a:t>Benefits</a:t>
            </a:r>
            <a:r>
              <a:rPr lang="en-IN" sz="1800" dirty="0">
                <a:effectLst/>
                <a:latin typeface="Times New Roman" panose="02020603050405020304" pitchFamily="18" charset="0"/>
                <a:ea typeface="Times New Roman" panose="02020603050405020304" pitchFamily="18" charset="0"/>
              </a:rPr>
              <a:t>:</a:t>
            </a:r>
            <a:endParaRPr lang="en-IN" sz="18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Arial" panose="020B0604020202020204" pitchFamily="34" charset="0"/>
              <a:buChar char="●"/>
              <a:tabLst>
                <a:tab pos="3840480" algn="l"/>
              </a:tabLst>
            </a:pPr>
            <a:r>
              <a:rPr lang="en-IN" sz="1800" dirty="0">
                <a:effectLst/>
                <a:latin typeface="Times New Roman" panose="02020603050405020304" pitchFamily="18" charset="0"/>
                <a:ea typeface="Times New Roman" panose="02020603050405020304" pitchFamily="18" charset="0"/>
                <a:cs typeface="Noto Sans Symbols"/>
              </a:rPr>
              <a:t>Faster order processing.</a:t>
            </a:r>
            <a:endParaRPr lang="en-IN" sz="18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tabLst>
                <a:tab pos="3840480" algn="l"/>
              </a:tabLst>
            </a:pPr>
            <a:r>
              <a:rPr lang="en-IN" sz="1800" dirty="0">
                <a:effectLst/>
                <a:latin typeface="Times New Roman" panose="02020603050405020304" pitchFamily="18" charset="0"/>
                <a:ea typeface="Times New Roman" panose="02020603050405020304" pitchFamily="18" charset="0"/>
                <a:cs typeface="Noto Sans Symbols"/>
              </a:rPr>
              <a:t>Smooth handling of high traffic.</a:t>
            </a:r>
            <a:endParaRPr lang="en-IN" sz="18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tabLst>
                <a:tab pos="3840480" algn="l"/>
              </a:tabLst>
            </a:pPr>
            <a:r>
              <a:rPr lang="en-IN" sz="1800" dirty="0">
                <a:effectLst/>
                <a:latin typeface="Times New Roman" panose="02020603050405020304" pitchFamily="18" charset="0"/>
                <a:ea typeface="Times New Roman" panose="02020603050405020304" pitchFamily="18" charset="0"/>
                <a:cs typeface="Noto Sans Symbols"/>
              </a:rPr>
              <a:t>Reduced server load and downtime.</a:t>
            </a:r>
            <a:endParaRPr lang="en-IN" sz="1800" dirty="0">
              <a:effectLst/>
              <a:latin typeface="Noto Sans Symbols"/>
              <a:ea typeface="Noto Sans Symbols"/>
              <a:cs typeface="Noto Sans Symbols"/>
            </a:endParaRPr>
          </a:p>
          <a:p>
            <a:pPr marL="457200" algn="just">
              <a:lnSpc>
                <a:spcPct val="107000"/>
              </a:lnSpc>
              <a:spcAft>
                <a:spcPts val="800"/>
              </a:spcAft>
              <a:buNone/>
              <a:tabLst>
                <a:tab pos="384048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103190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2510" y="1037742"/>
            <a:ext cx="8671590" cy="3458383"/>
          </a:xfrm>
          <a:prstGeom prst="rect">
            <a:avLst/>
          </a:prstGeom>
        </p:spPr>
        <p:txBody>
          <a:bodyPr wrap="square">
            <a:spAutoFit/>
          </a:bodyPr>
          <a:lstStyle/>
          <a:p>
            <a:pPr>
              <a:lnSpc>
                <a:spcPct val="107000"/>
              </a:lnSpc>
              <a:spcAft>
                <a:spcPts val="800"/>
              </a:spcAft>
              <a:buNone/>
              <a:tabLst>
                <a:tab pos="3840480" algn="l"/>
              </a:tabLst>
            </a:pPr>
            <a:endParaRPr lang="en-US" sz="1800" b="1" dirty="0">
              <a:effectLst/>
              <a:latin typeface="Times New Roman" panose="02020603050405020304" pitchFamily="18" charset="0"/>
              <a:ea typeface="Times New Roman" panose="02020603050405020304" pitchFamily="18" charset="0"/>
            </a:endParaRPr>
          </a:p>
          <a:p>
            <a:pPr>
              <a:lnSpc>
                <a:spcPct val="107000"/>
              </a:lnSpc>
              <a:spcAft>
                <a:spcPts val="800"/>
              </a:spcAft>
              <a:buNone/>
              <a:tabLst>
                <a:tab pos="3840480" algn="l"/>
              </a:tabLst>
            </a:pPr>
            <a:r>
              <a:rPr lang="en-US" sz="1800" b="1" dirty="0">
                <a:effectLst/>
                <a:latin typeface="Times New Roman" panose="02020603050405020304" pitchFamily="18" charset="0"/>
                <a:ea typeface="Times New Roman" panose="02020603050405020304" pitchFamily="18" charset="0"/>
              </a:rPr>
              <a:t>3.AI-Powered Recommendation Engine</a:t>
            </a:r>
            <a:endParaRPr lang="en-IN"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 pos="3840480" algn="l"/>
              </a:tabLst>
            </a:pPr>
            <a:r>
              <a:rPr lang="en-US" sz="1800" b="1" dirty="0">
                <a:effectLst/>
                <a:latin typeface="Times New Roman" panose="02020603050405020304" pitchFamily="18" charset="0"/>
                <a:ea typeface="Times New Roman" panose="02020603050405020304" pitchFamily="18" charset="0"/>
              </a:rPr>
              <a:t>Description:</a:t>
            </a:r>
            <a:r>
              <a:rPr lang="en-US" sz="1800" dirty="0">
                <a:effectLst/>
                <a:latin typeface="Times New Roman" panose="02020603050405020304" pitchFamily="18" charset="0"/>
                <a:ea typeface="Times New Roman" panose="02020603050405020304" pitchFamily="18" charset="0"/>
              </a:rPr>
              <a:t> Use machine learning to suggest products based on browsing history, purchase history, and popular trends.</a:t>
            </a:r>
            <a:endParaRPr lang="en-IN"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 pos="3840480" algn="l"/>
              </a:tabLst>
            </a:pPr>
            <a:r>
              <a:rPr lang="en-US" sz="1800" b="1" dirty="0">
                <a:effectLst/>
                <a:latin typeface="Times New Roman" panose="02020603050405020304" pitchFamily="18" charset="0"/>
                <a:ea typeface="Times New Roman" panose="02020603050405020304" pitchFamily="18" charset="0"/>
              </a:rPr>
              <a:t>Benefit:</a:t>
            </a:r>
            <a:r>
              <a:rPr lang="en-US" sz="1800" dirty="0">
                <a:effectLst/>
                <a:latin typeface="Times New Roman" panose="02020603050405020304" pitchFamily="18" charset="0"/>
                <a:ea typeface="Times New Roman" panose="02020603050405020304" pitchFamily="18" charset="0"/>
              </a:rPr>
              <a:t> Personalized shopping experience leading to increased sales.</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buNone/>
              <a:tabLst>
                <a:tab pos="3840480" algn="l"/>
              </a:tabLst>
            </a:pPr>
            <a:endParaRPr lang="en-US" b="1" dirty="0">
              <a:latin typeface="Times New Roman" panose="02020603050405020304" pitchFamily="18" charset="0"/>
              <a:ea typeface="Times New Roman" panose="02020603050405020304" pitchFamily="18" charset="0"/>
            </a:endParaRPr>
          </a:p>
          <a:p>
            <a:pPr>
              <a:lnSpc>
                <a:spcPct val="107000"/>
              </a:lnSpc>
              <a:spcAft>
                <a:spcPts val="800"/>
              </a:spcAft>
              <a:buNone/>
              <a:tabLst>
                <a:tab pos="3840480" algn="l"/>
              </a:tabLst>
            </a:pPr>
            <a:r>
              <a:rPr lang="en-US" sz="1800" b="1" dirty="0">
                <a:effectLst/>
                <a:latin typeface="Times New Roman" panose="02020603050405020304" pitchFamily="18" charset="0"/>
                <a:ea typeface="Times New Roman" panose="02020603050405020304" pitchFamily="18" charset="0"/>
              </a:rPr>
              <a:t>4. Multilingual and Multi-Currency Support</a:t>
            </a:r>
            <a:endParaRPr lang="en-IN"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 pos="3840480" algn="l"/>
              </a:tabLst>
            </a:pPr>
            <a:r>
              <a:rPr lang="en-US" sz="1800" b="1" dirty="0">
                <a:effectLst/>
                <a:latin typeface="Times New Roman" panose="02020603050405020304" pitchFamily="18" charset="0"/>
                <a:ea typeface="Times New Roman" panose="02020603050405020304" pitchFamily="18" charset="0"/>
              </a:rPr>
              <a:t>Description:</a:t>
            </a:r>
            <a:r>
              <a:rPr lang="en-US" sz="1800" dirty="0">
                <a:effectLst/>
                <a:latin typeface="Times New Roman" panose="02020603050405020304" pitchFamily="18" charset="0"/>
                <a:ea typeface="Times New Roman" panose="02020603050405020304" pitchFamily="18" charset="0"/>
              </a:rPr>
              <a:t> Allow users to browse the website in different languages and currencies.</a:t>
            </a:r>
            <a:endParaRPr lang="en-IN" sz="1800" dirty="0">
              <a:effectLst/>
              <a:latin typeface="Calibri" panose="020F0502020204030204" pitchFamily="34" charset="0"/>
              <a:ea typeface="Calibri" panose="020F0502020204030204" pitchFamily="34" charset="0"/>
            </a:endParaRPr>
          </a:p>
          <a:p>
            <a:pPr>
              <a:buNone/>
            </a:pPr>
            <a:r>
              <a:rPr lang="en-US" sz="1800" b="1" dirty="0">
                <a:effectLst/>
                <a:latin typeface="Times New Roman" panose="02020603050405020304" pitchFamily="18" charset="0"/>
                <a:ea typeface="Times New Roman" panose="02020603050405020304" pitchFamily="18" charset="0"/>
              </a:rPr>
              <a:t>Benefit:</a:t>
            </a:r>
            <a:r>
              <a:rPr lang="en-US" sz="1800" dirty="0">
                <a:effectLst/>
                <a:latin typeface="Times New Roman" panose="02020603050405020304" pitchFamily="18" charset="0"/>
                <a:ea typeface="Times New Roman" panose="02020603050405020304" pitchFamily="18" charset="0"/>
              </a:rPr>
              <a:t> Prepares the platform for international expansion</a:t>
            </a:r>
            <a:endParaRPr lang="en-IN" dirty="0">
              <a:effectLst/>
              <a:latin typeface="Noto Sans Symbols"/>
              <a:ea typeface="Noto Sans Symbols"/>
              <a:cs typeface="Noto Sans Symbols"/>
            </a:endParaRPr>
          </a:p>
        </p:txBody>
      </p:sp>
    </p:spTree>
    <p:extLst>
      <p:ext uri="{BB962C8B-B14F-4D97-AF65-F5344CB8AC3E}">
        <p14:creationId xmlns:p14="http://schemas.microsoft.com/office/powerpoint/2010/main" val="4487116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6" y="2803836"/>
            <a:ext cx="10076966" cy="1138773"/>
          </a:xfrm>
          <a:prstGeom prst="rect">
            <a:avLst/>
          </a:prstGeom>
          <a:noFill/>
          <a:ln>
            <a:noFill/>
          </a:ln>
        </p:spPr>
        <p:txBody>
          <a:bodyPr spcFirstLastPara="1" wrap="square" lIns="0" tIns="0" rIns="0" bIns="0" anchor="t" anchorCtr="0">
            <a:spAutoFit/>
          </a:bodyPr>
          <a:lstStyle/>
          <a:p>
            <a:r>
              <a:rPr lang="en-US" sz="6600" b="1" dirty="0">
                <a:latin typeface="Times New Roman" panose="02020603050405020304" pitchFamily="18" charset="0"/>
                <a:ea typeface="Times New Roman" panose="02020603050405020304" pitchFamily="18" charset="0"/>
                <a:cs typeface="Times New Roman" panose="02020603050405020304" pitchFamily="18" charset="0"/>
              </a:rPr>
              <a:t>25.</a:t>
            </a:r>
            <a:r>
              <a:rPr lang="en-US" sz="6600" b="1" dirty="0">
                <a:latin typeface="Times New Roman" panose="02020603050405020304" pitchFamily="18" charset="0"/>
                <a:ea typeface="Times New Roman" panose="02020603050405020304" pitchFamily="18" charset="0"/>
              </a:rPr>
              <a:t> Conclusion</a:t>
            </a:r>
            <a:r>
              <a:rPr lang="en-US" sz="66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972839"/>
            <a:ext cx="225500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3169189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211" y="1223791"/>
            <a:ext cx="10278319" cy="3492623"/>
          </a:xfrm>
          <a:prstGeom prst="rect">
            <a:avLst/>
          </a:prstGeom>
        </p:spPr>
        <p:txBody>
          <a:bodyPr wrap="square">
            <a:spAutoFit/>
          </a:bodyPr>
          <a:lstStyle/>
          <a:p>
            <a:pPr algn="just">
              <a:spcAft>
                <a:spcPts val="0"/>
              </a:spcAft>
            </a:pPr>
            <a:r>
              <a:rPr lang="en-IN" sz="2800" dirty="0">
                <a:latin typeface="Times New Roman" panose="02020603050405020304" pitchFamily="18" charset="0"/>
                <a:ea typeface="Times New Roman" panose="02020603050405020304" pitchFamily="18" charset="0"/>
              </a:rPr>
              <a:t>25) </a:t>
            </a:r>
            <a:r>
              <a:rPr lang="en-US" sz="2800" b="1" dirty="0">
                <a:latin typeface="Times New Roman" panose="02020603050405020304" pitchFamily="18" charset="0"/>
                <a:ea typeface="Times New Roman" panose="02020603050405020304" pitchFamily="18" charset="0"/>
              </a:rPr>
              <a:t>Conclusion:</a:t>
            </a:r>
            <a:endParaRPr lang="en-IN" sz="2000"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 </a:t>
            </a:r>
            <a:endParaRPr lang="en-IN" sz="2000" dirty="0">
              <a:latin typeface="Times New Roman" panose="02020603050405020304" pitchFamily="18" charset="0"/>
              <a:ea typeface="Times New Roman" panose="02020603050405020304" pitchFamily="18" charset="0"/>
            </a:endParaRPr>
          </a:p>
          <a:p>
            <a:pPr algn="just">
              <a:lnSpc>
                <a:spcPct val="107000"/>
              </a:lnSpc>
              <a:spcAft>
                <a:spcPts val="800"/>
              </a:spcAft>
              <a:buNone/>
              <a:tabLst>
                <a:tab pos="3840480" algn="l"/>
              </a:tabLst>
            </a:pPr>
            <a:r>
              <a:rPr lang="en-US" sz="1800" dirty="0">
                <a:effectLst/>
                <a:latin typeface="Times New Roman" panose="02020603050405020304" pitchFamily="18"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Fashion Hub</a:t>
            </a:r>
            <a:r>
              <a:rPr lang="en-US" sz="1800" dirty="0">
                <a:effectLst/>
                <a:latin typeface="Times New Roman" panose="02020603050405020304" pitchFamily="18" charset="0"/>
                <a:ea typeface="Times New Roman" panose="02020603050405020304" pitchFamily="18" charset="0"/>
              </a:rPr>
              <a:t> clothing website was created to provide a seamless, secure, and engaging online shopping experience for both customers and local fashion retailers. Built using powerful backend technologies like </a:t>
            </a:r>
            <a:r>
              <a:rPr lang="en-US" sz="1800" b="1" dirty="0">
                <a:effectLst/>
                <a:latin typeface="Times New Roman" panose="02020603050405020304" pitchFamily="18" charset="0"/>
                <a:ea typeface="Times New Roman" panose="02020603050405020304" pitchFamily="18" charset="0"/>
              </a:rPr>
              <a:t>Laravel</a:t>
            </a:r>
            <a:r>
              <a:rPr lang="en-US" sz="1800" dirty="0">
                <a:effectLst/>
                <a:latin typeface="Times New Roman" panose="02020603050405020304" pitchFamily="18" charset="0"/>
                <a:ea typeface="Times New Roman" panose="02020603050405020304" pitchFamily="18" charset="0"/>
              </a:rPr>
              <a:t> and </a:t>
            </a:r>
            <a:r>
              <a:rPr lang="en-US" sz="1800" b="1" dirty="0">
                <a:effectLst/>
                <a:latin typeface="Times New Roman" panose="02020603050405020304" pitchFamily="18" charset="0"/>
                <a:ea typeface="Times New Roman" panose="02020603050405020304" pitchFamily="18" charset="0"/>
              </a:rPr>
              <a:t>MySQL</a:t>
            </a:r>
            <a:r>
              <a:rPr lang="en-US" sz="1800" dirty="0">
                <a:effectLst/>
                <a:latin typeface="Times New Roman" panose="02020603050405020304" pitchFamily="18" charset="0"/>
                <a:ea typeface="Times New Roman" panose="02020603050405020304" pitchFamily="18" charset="0"/>
              </a:rPr>
              <a:t>, and a responsive </a:t>
            </a:r>
            <a:r>
              <a:rPr lang="en-US" sz="1800" b="1" dirty="0">
                <a:effectLst/>
                <a:latin typeface="Times New Roman" panose="02020603050405020304" pitchFamily="18" charset="0"/>
                <a:ea typeface="Times New Roman" panose="02020603050405020304" pitchFamily="18" charset="0"/>
              </a:rPr>
              <a:t>Bootstrap</a:t>
            </a:r>
            <a:r>
              <a:rPr lang="en-US" sz="1800" dirty="0">
                <a:effectLst/>
                <a:latin typeface="Times New Roman" panose="02020603050405020304" pitchFamily="18" charset="0"/>
                <a:ea typeface="Times New Roman" panose="02020603050405020304" pitchFamily="18" charset="0"/>
              </a:rPr>
              <a:t>-based frontend, the platform offers strong performance with easy navigation. With </a:t>
            </a:r>
            <a:r>
              <a:rPr lang="en-US" sz="1800" b="1" dirty="0">
                <a:effectLst/>
                <a:latin typeface="Times New Roman" panose="02020603050405020304" pitchFamily="18" charset="0"/>
                <a:ea typeface="Times New Roman" panose="02020603050405020304" pitchFamily="18" charset="0"/>
              </a:rPr>
              <a:t>Stripe</a:t>
            </a:r>
            <a:r>
              <a:rPr lang="en-US" sz="1800" dirty="0">
                <a:effectLst/>
                <a:latin typeface="Times New Roman" panose="02020603050405020304" pitchFamily="18" charset="0"/>
                <a:ea typeface="Times New Roman" panose="02020603050405020304" pitchFamily="18" charset="0"/>
              </a:rPr>
              <a:t> integrated for payment processing, it ensures secure and reliable online transactions.</a:t>
            </a:r>
            <a:endParaRPr lang="en-IN" sz="1800" dirty="0">
              <a:effectLst/>
              <a:latin typeface="Calibri" panose="020F0502020204030204" pitchFamily="34" charset="0"/>
              <a:ea typeface="Calibri" panose="020F0502020204030204" pitchFamily="34" charset="0"/>
            </a:endParaRPr>
          </a:p>
          <a:p>
            <a:pPr>
              <a:buNone/>
            </a:pPr>
            <a:r>
              <a:rPr lang="en-US" sz="1800" dirty="0">
                <a:effectLst/>
                <a:latin typeface="Times New Roman" panose="02020603050405020304" pitchFamily="18" charset="0"/>
                <a:ea typeface="Times New Roman" panose="02020603050405020304" pitchFamily="18" charset="0"/>
              </a:rPr>
              <a:t>By following the </a:t>
            </a:r>
            <a:r>
              <a:rPr lang="en-US" sz="1800" b="1" dirty="0">
                <a:effectLst/>
                <a:latin typeface="Times New Roman" panose="02020603050405020304" pitchFamily="18" charset="0"/>
                <a:ea typeface="Times New Roman" panose="02020603050405020304" pitchFamily="18" charset="0"/>
              </a:rPr>
              <a:t>Agile development methodology</a:t>
            </a:r>
            <a:r>
              <a:rPr lang="en-US" sz="1800" dirty="0">
                <a:effectLst/>
                <a:latin typeface="Times New Roman" panose="02020603050405020304" pitchFamily="18" charset="0"/>
                <a:ea typeface="Times New Roman" panose="02020603050405020304" pitchFamily="18" charset="0"/>
              </a:rPr>
              <a:t>, the project was completed in small, manageable steps that allowed for continuous feedback and improvements. This approach helped us efficiently build essential features such as </a:t>
            </a:r>
            <a:r>
              <a:rPr lang="en-US" sz="1800" b="1" dirty="0">
                <a:effectLst/>
                <a:latin typeface="Times New Roman" panose="02020603050405020304" pitchFamily="18" charset="0"/>
                <a:ea typeface="Times New Roman" panose="02020603050405020304" pitchFamily="18" charset="0"/>
              </a:rPr>
              <a:t>user account management</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product browsing</a:t>
            </a:r>
            <a:r>
              <a:rPr lang="en-US" sz="1800" dirty="0">
                <a:effectLst/>
                <a:latin typeface="Times New Roman" panose="02020603050405020304" pitchFamily="18" charset="0"/>
                <a:ea typeface="Times New Roman" panose="02020603050405020304" pitchFamily="18" charset="0"/>
              </a:rPr>
              <a:t>, a </a:t>
            </a:r>
            <a:r>
              <a:rPr lang="en-US" sz="1800" b="1" dirty="0">
                <a:effectLst/>
                <a:latin typeface="Times New Roman" panose="02020603050405020304" pitchFamily="18" charset="0"/>
                <a:ea typeface="Times New Roman" panose="02020603050405020304" pitchFamily="18" charset="0"/>
              </a:rPr>
              <a:t>shopping cart</a:t>
            </a:r>
            <a:r>
              <a:rPr lang="en-US" sz="1800" dirty="0">
                <a:effectLst/>
                <a:latin typeface="Times New Roman" panose="02020603050405020304" pitchFamily="18" charset="0"/>
                <a:ea typeface="Times New Roman" panose="02020603050405020304" pitchFamily="18" charset="0"/>
              </a:rPr>
              <a:t>, and </a:t>
            </a:r>
            <a:r>
              <a:rPr lang="en-US" sz="1800" b="1" dirty="0">
                <a:effectLst/>
                <a:latin typeface="Times New Roman" panose="02020603050405020304" pitchFamily="18" charset="0"/>
                <a:ea typeface="Times New Roman" panose="02020603050405020304" pitchFamily="18" charset="0"/>
              </a:rPr>
              <a:t>secure checkout</a:t>
            </a:r>
            <a:r>
              <a:rPr lang="en-US" sz="1800" dirty="0">
                <a:effectLst/>
                <a:latin typeface="Times New Roman" panose="02020603050405020304" pitchFamily="18" charset="0"/>
                <a:ea typeface="Times New Roman" panose="02020603050405020304" pitchFamily="18" charset="0"/>
              </a:rPr>
              <a:t>, all tailored to create a smooth and satisfying user experience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76329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6" y="2803836"/>
            <a:ext cx="10076966" cy="1138773"/>
          </a:xfrm>
          <a:prstGeom prst="rect">
            <a:avLst/>
          </a:prstGeom>
          <a:noFill/>
          <a:ln>
            <a:noFill/>
          </a:ln>
        </p:spPr>
        <p:txBody>
          <a:bodyPr spcFirstLastPara="1" wrap="square" lIns="0" tIns="0" rIns="0" bIns="0" anchor="t" anchorCtr="0">
            <a:spAutoFit/>
          </a:bodyPr>
          <a:lstStyle/>
          <a:p>
            <a:r>
              <a:rPr lang="en-US" sz="6600" b="1" dirty="0">
                <a:latin typeface="Times New Roman" panose="02020603050405020304" pitchFamily="18" charset="0"/>
                <a:ea typeface="Times New Roman" panose="02020603050405020304" pitchFamily="18" charset="0"/>
                <a:cs typeface="Times New Roman" panose="02020603050405020304" pitchFamily="18" charset="0"/>
              </a:rPr>
              <a:t>26.</a:t>
            </a:r>
            <a:r>
              <a:rPr lang="en-US" sz="6600" b="1" dirty="0">
                <a:latin typeface="Times New Roman" panose="02020603050405020304" pitchFamily="18" charset="0"/>
                <a:ea typeface="Times New Roman" panose="02020603050405020304" pitchFamily="18" charset="0"/>
              </a:rPr>
              <a:t> </a:t>
            </a:r>
            <a:r>
              <a:rPr lang="en-IN" sz="6600" b="1" dirty="0"/>
              <a:t>Bibliography </a:t>
            </a:r>
            <a:r>
              <a:rPr lang="en-US" sz="66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972839"/>
            <a:ext cx="225500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26662687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630" y="139337"/>
            <a:ext cx="11913324" cy="6286657"/>
          </a:xfrm>
          <a:prstGeom prst="rect">
            <a:avLst/>
          </a:prstGeom>
        </p:spPr>
        <p:txBody>
          <a:bodyPr wrap="square">
            <a:spAutoFit/>
          </a:bodyPr>
          <a:lstStyle/>
          <a:p>
            <a:pPr algn="just">
              <a:lnSpc>
                <a:spcPct val="107000"/>
              </a:lnSpc>
              <a:spcAft>
                <a:spcPts val="800"/>
              </a:spcAft>
              <a:buNone/>
              <a:tabLst>
                <a:tab pos="3840480" algn="l"/>
              </a:tabLst>
            </a:pPr>
            <a:r>
              <a:rPr lang="en-IN" sz="1400" dirty="0">
                <a:effectLst/>
                <a:latin typeface="Times New Roman" panose="02020603050405020304" pitchFamily="18" charset="0"/>
                <a:ea typeface="Times New Roman" panose="02020603050405020304" pitchFamily="18" charset="0"/>
              </a:rPr>
              <a:t>This bibliography covers </a:t>
            </a:r>
            <a:r>
              <a:rPr lang="en-IN" sz="1400" b="1" dirty="0">
                <a:effectLst/>
                <a:latin typeface="Times New Roman" panose="02020603050405020304" pitchFamily="18" charset="0"/>
                <a:ea typeface="Times New Roman" panose="02020603050405020304" pitchFamily="18" charset="0"/>
              </a:rPr>
              <a:t>Laravel (PHP)</a:t>
            </a:r>
            <a:r>
              <a:rPr lang="en-IN" sz="1400" dirty="0">
                <a:effectLst/>
                <a:latin typeface="Times New Roman" panose="02020603050405020304" pitchFamily="18" charset="0"/>
                <a:ea typeface="Times New Roman" panose="02020603050405020304" pitchFamily="18" charset="0"/>
              </a:rPr>
              <a:t>, </a:t>
            </a:r>
            <a:r>
              <a:rPr lang="en-IN" sz="1400" b="1" dirty="0">
                <a:effectLst/>
                <a:latin typeface="Times New Roman" panose="02020603050405020304" pitchFamily="18" charset="0"/>
                <a:ea typeface="Times New Roman" panose="02020603050405020304" pitchFamily="18" charset="0"/>
              </a:rPr>
              <a:t>MySQL</a:t>
            </a:r>
            <a:r>
              <a:rPr lang="en-IN" sz="1400" dirty="0">
                <a:effectLst/>
                <a:latin typeface="Times New Roman" panose="02020603050405020304" pitchFamily="18" charset="0"/>
                <a:ea typeface="Times New Roman" panose="02020603050405020304" pitchFamily="18" charset="0"/>
              </a:rPr>
              <a:t>, and </a:t>
            </a:r>
            <a:r>
              <a:rPr lang="en-IN" sz="1400" b="1" dirty="0">
                <a:effectLst/>
                <a:latin typeface="Times New Roman" panose="02020603050405020304" pitchFamily="18" charset="0"/>
                <a:ea typeface="Times New Roman" panose="02020603050405020304" pitchFamily="18" charset="0"/>
              </a:rPr>
              <a:t>Stripe</a:t>
            </a:r>
            <a:r>
              <a:rPr lang="en-IN" sz="1400" dirty="0">
                <a:effectLst/>
                <a:latin typeface="Times New Roman" panose="02020603050405020304" pitchFamily="18" charset="0"/>
                <a:ea typeface="Times New Roman" panose="02020603050405020304" pitchFamily="18" charset="0"/>
              </a:rPr>
              <a:t> payment gateway integration, along with </a:t>
            </a:r>
            <a:r>
              <a:rPr lang="en-IN" sz="1400" b="1" dirty="0">
                <a:effectLst/>
                <a:latin typeface="Times New Roman" panose="02020603050405020304" pitchFamily="18" charset="0"/>
                <a:ea typeface="Times New Roman" panose="02020603050405020304" pitchFamily="18" charset="0"/>
              </a:rPr>
              <a:t>frontend development</a:t>
            </a:r>
            <a:r>
              <a:rPr lang="en-IN" sz="1400" dirty="0">
                <a:effectLst/>
                <a:latin typeface="Times New Roman" panose="02020603050405020304" pitchFamily="18" charset="0"/>
                <a:ea typeface="Times New Roman" panose="02020603050405020304" pitchFamily="18" charset="0"/>
              </a:rPr>
              <a:t>, </a:t>
            </a:r>
            <a:r>
              <a:rPr lang="en-IN" sz="1400" b="1" dirty="0">
                <a:effectLst/>
                <a:latin typeface="Times New Roman" panose="02020603050405020304" pitchFamily="18" charset="0"/>
                <a:ea typeface="Times New Roman" panose="02020603050405020304" pitchFamily="18" charset="0"/>
              </a:rPr>
              <a:t>Agile project tracking tools</a:t>
            </a:r>
            <a:r>
              <a:rPr lang="en-IN" sz="1400" dirty="0">
                <a:effectLst/>
                <a:latin typeface="Times New Roman" panose="02020603050405020304" pitchFamily="18" charset="0"/>
                <a:ea typeface="Times New Roman" panose="02020603050405020304" pitchFamily="18" charset="0"/>
              </a:rPr>
              <a:t>, and </a:t>
            </a:r>
            <a:r>
              <a:rPr lang="en-IN" sz="1400" b="1" dirty="0">
                <a:effectLst/>
                <a:latin typeface="Times New Roman" panose="02020603050405020304" pitchFamily="18" charset="0"/>
                <a:ea typeface="Times New Roman" panose="02020603050405020304" pitchFamily="18" charset="0"/>
              </a:rPr>
              <a:t>real-world fashion website references</a:t>
            </a:r>
            <a:r>
              <a:rPr lang="en-IN" sz="1400" dirty="0">
                <a:effectLst/>
                <a:latin typeface="Times New Roman" panose="02020603050405020304" pitchFamily="18" charset="0"/>
                <a:ea typeface="Times New Roman" panose="02020603050405020304" pitchFamily="18" charset="0"/>
              </a:rPr>
              <a:t>. These sources were essential in creating a </a:t>
            </a:r>
            <a:r>
              <a:rPr lang="en-IN" sz="1400" b="1" dirty="0">
                <a:effectLst/>
                <a:latin typeface="Times New Roman" panose="02020603050405020304" pitchFamily="18" charset="0"/>
                <a:ea typeface="Times New Roman" panose="02020603050405020304" pitchFamily="18" charset="0"/>
              </a:rPr>
              <a:t>secure</a:t>
            </a:r>
            <a:r>
              <a:rPr lang="en-IN" sz="1400" dirty="0">
                <a:effectLst/>
                <a:latin typeface="Times New Roman" panose="02020603050405020304" pitchFamily="18" charset="0"/>
                <a:ea typeface="Times New Roman" panose="02020603050405020304" pitchFamily="18" charset="0"/>
              </a:rPr>
              <a:t>, </a:t>
            </a:r>
            <a:r>
              <a:rPr lang="en-IN" sz="1400" b="1" dirty="0">
                <a:effectLst/>
                <a:latin typeface="Times New Roman" panose="02020603050405020304" pitchFamily="18" charset="0"/>
                <a:ea typeface="Times New Roman" panose="02020603050405020304" pitchFamily="18" charset="0"/>
              </a:rPr>
              <a:t>scalable</a:t>
            </a:r>
            <a:r>
              <a:rPr lang="en-IN" sz="1400" dirty="0">
                <a:effectLst/>
                <a:latin typeface="Times New Roman" panose="02020603050405020304" pitchFamily="18" charset="0"/>
                <a:ea typeface="Times New Roman" panose="02020603050405020304" pitchFamily="18" charset="0"/>
              </a:rPr>
              <a:t>, and </a:t>
            </a:r>
            <a:r>
              <a:rPr lang="en-IN" sz="1400" b="1" dirty="0">
                <a:effectLst/>
                <a:latin typeface="Times New Roman" panose="02020603050405020304" pitchFamily="18" charset="0"/>
                <a:ea typeface="Times New Roman" panose="02020603050405020304" pitchFamily="18" charset="0"/>
              </a:rPr>
              <a:t>user-friendly</a:t>
            </a:r>
            <a:r>
              <a:rPr lang="en-IN" sz="1400" dirty="0">
                <a:effectLst/>
                <a:latin typeface="Times New Roman" panose="02020603050405020304" pitchFamily="18" charset="0"/>
                <a:ea typeface="Times New Roman" panose="02020603050405020304" pitchFamily="18" charset="0"/>
              </a:rPr>
              <a:t> </a:t>
            </a:r>
            <a:r>
              <a:rPr lang="en-IN" sz="1400" b="1" dirty="0">
                <a:effectLst/>
                <a:latin typeface="Times New Roman" panose="02020603050405020304" pitchFamily="18" charset="0"/>
                <a:ea typeface="Times New Roman" panose="02020603050405020304" pitchFamily="18" charset="0"/>
              </a:rPr>
              <a:t>Fashion Hub</a:t>
            </a:r>
            <a:r>
              <a:rPr lang="en-IN" sz="1400" dirty="0">
                <a:effectLst/>
                <a:latin typeface="Times New Roman" panose="02020603050405020304" pitchFamily="18" charset="0"/>
                <a:ea typeface="Times New Roman" panose="02020603050405020304" pitchFamily="18" charset="0"/>
              </a:rPr>
              <a:t> website.</a:t>
            </a:r>
            <a:endParaRPr lang="en-IN" sz="1100" dirty="0">
              <a:effectLst/>
              <a:latin typeface="Calibri" panose="020F0502020204030204" pitchFamily="34" charset="0"/>
              <a:ea typeface="Calibri" panose="020F0502020204030204" pitchFamily="34" charset="0"/>
            </a:endParaRPr>
          </a:p>
          <a:p>
            <a:pPr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1. Websites &amp; Online Articles</a:t>
            </a:r>
            <a:endParaRPr lang="en-IN" sz="1100" dirty="0">
              <a:effectLst/>
              <a:latin typeface="Calibri" panose="020F0502020204030204" pitchFamily="34" charset="0"/>
              <a:ea typeface="Calibri" panose="020F0502020204030204" pitchFamily="34" charset="0"/>
            </a:endParaRPr>
          </a:p>
          <a:p>
            <a:pPr lvl="1" algn="just">
              <a:lnSpc>
                <a:spcPct val="107000"/>
              </a:lnSpc>
              <a:spcAft>
                <a:spcPts val="800"/>
              </a:spcAft>
              <a:tabLst>
                <a:tab pos="3840480" algn="l"/>
              </a:tabLst>
            </a:pPr>
            <a:r>
              <a:rPr lang="en-IN"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Laravel Official Documentation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0"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        Usage: Referenced for routing, middleware,    </a:t>
            </a:r>
            <a:endParaRPr lang="en-IN" sz="1100" dirty="0">
              <a:effectLst/>
              <a:latin typeface="Calibri" panose="020F0502020204030204" pitchFamily="34" charset="0"/>
              <a:ea typeface="Calibri" panose="020F0502020204030204" pitchFamily="34" charset="0"/>
            </a:endParaRPr>
          </a:p>
          <a:p>
            <a:pPr marL="685800"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           authentication, and API development.</a:t>
            </a:r>
            <a:endParaRPr lang="en-IN" sz="1100" dirty="0">
              <a:effectLst/>
              <a:latin typeface="Calibri" panose="020F0502020204030204" pitchFamily="34" charset="0"/>
              <a:ea typeface="Calibri" panose="020F0502020204030204" pitchFamily="34" charset="0"/>
            </a:endParaRPr>
          </a:p>
          <a:p>
            <a:pPr marL="914400"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   URL: </a:t>
            </a:r>
            <a:r>
              <a:rPr lang="en-IN" sz="1400" b="1" u="sng" dirty="0">
                <a:solidFill>
                  <a:srgbClr val="0563C1"/>
                </a:solidFill>
                <a:effectLst/>
                <a:latin typeface="Times New Roman" panose="02020603050405020304" pitchFamily="18" charset="0"/>
                <a:ea typeface="Times New Roman" panose="02020603050405020304" pitchFamily="18" charset="0"/>
                <a:hlinkClick r:id="rId2"/>
              </a:rPr>
              <a:t>https://laravel.com/docs</a:t>
            </a:r>
            <a:endParaRPr lang="en-IN" sz="1100" dirty="0">
              <a:effectLst/>
              <a:latin typeface="Calibri" panose="020F0502020204030204" pitchFamily="34" charset="0"/>
              <a:ea typeface="Calibri" panose="020F0502020204030204" pitchFamily="34" charset="0"/>
            </a:endParaRPr>
          </a:p>
          <a:p>
            <a:pPr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2. PHP Manual – Official PHP Documentation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71600"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Usage: Used for backend scripting, session handling, and security best practices.</a:t>
            </a:r>
            <a:endParaRPr lang="en-IN" sz="1100" dirty="0">
              <a:effectLst/>
              <a:latin typeface="Calibri" panose="020F0502020204030204" pitchFamily="34" charset="0"/>
              <a:ea typeface="Calibri" panose="020F0502020204030204" pitchFamily="34" charset="0"/>
            </a:endParaRPr>
          </a:p>
          <a:p>
            <a:pPr marL="1371600"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rPr>
              <a:t>URL: </a:t>
            </a:r>
            <a:r>
              <a:rPr lang="en-IN" sz="1400" b="1" u="sng" dirty="0">
                <a:solidFill>
                  <a:srgbClr val="0563C1"/>
                </a:solidFill>
                <a:effectLst/>
                <a:latin typeface="Times New Roman" panose="02020603050405020304" pitchFamily="18" charset="0"/>
                <a:ea typeface="Times New Roman" panose="02020603050405020304" pitchFamily="18" charset="0"/>
                <a:hlinkClick r:id="rId3"/>
              </a:rPr>
              <a:t>https://www.php.net/manual/en/</a:t>
            </a:r>
            <a:endParaRPr lang="en-IN" sz="1400" b="1" u="sng" dirty="0">
              <a:solidFill>
                <a:srgbClr val="0563C1"/>
              </a:solidFill>
              <a:latin typeface="Times New Roman" panose="02020603050405020304" pitchFamily="18" charset="0"/>
              <a:ea typeface="Times New Roman" panose="02020603050405020304" pitchFamily="18" charset="0"/>
            </a:endParaRPr>
          </a:p>
          <a:p>
            <a:pPr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3. MySQL Documentation – Oracle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71600"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Usage: Used for database structuring, queries, indexing, and performance optimization.</a:t>
            </a:r>
            <a:endParaRPr lang="en-IN" sz="1100" dirty="0">
              <a:effectLst/>
              <a:latin typeface="Calibri" panose="020F0502020204030204" pitchFamily="34" charset="0"/>
              <a:ea typeface="Calibri" panose="020F0502020204030204" pitchFamily="34" charset="0"/>
            </a:endParaRPr>
          </a:p>
          <a:p>
            <a:pPr marL="1371600"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URL: </a:t>
            </a:r>
            <a:r>
              <a:rPr lang="en-IN" sz="1400" b="1" u="sng" dirty="0">
                <a:solidFill>
                  <a:srgbClr val="0563C1"/>
                </a:solidFill>
                <a:effectLst/>
                <a:latin typeface="Times New Roman" panose="02020603050405020304" pitchFamily="18" charset="0"/>
                <a:ea typeface="Times New Roman" panose="02020603050405020304" pitchFamily="18" charset="0"/>
                <a:hlinkClick r:id="rId4"/>
              </a:rPr>
              <a:t>https://dev.mysql.com/doc/</a:t>
            </a:r>
            <a:endParaRPr lang="en-IN" sz="1100" dirty="0">
              <a:effectLst/>
              <a:latin typeface="Calibri" panose="020F0502020204030204" pitchFamily="34" charset="0"/>
              <a:ea typeface="Calibri" panose="020F0502020204030204" pitchFamily="34" charset="0"/>
            </a:endParaRPr>
          </a:p>
          <a:p>
            <a:pPr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4. Stripe Documentation – Payment Gateway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71600"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Usage: Used for secure online payments and checkout integration.</a:t>
            </a:r>
            <a:endParaRPr lang="en-IN" sz="1100" dirty="0">
              <a:effectLst/>
              <a:latin typeface="Calibri" panose="020F0502020204030204" pitchFamily="34" charset="0"/>
              <a:ea typeface="Calibri" panose="020F0502020204030204" pitchFamily="34" charset="0"/>
            </a:endParaRPr>
          </a:p>
          <a:p>
            <a:pPr marL="1371600"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URL: </a:t>
            </a:r>
            <a:r>
              <a:rPr lang="en-IN" sz="1400" b="1" u="sng" dirty="0">
                <a:solidFill>
                  <a:srgbClr val="0563C1"/>
                </a:solidFill>
                <a:effectLst/>
                <a:latin typeface="Times New Roman" panose="02020603050405020304" pitchFamily="18" charset="0"/>
                <a:ea typeface="Times New Roman" panose="02020603050405020304" pitchFamily="18" charset="0"/>
                <a:hlinkClick r:id="rId5"/>
              </a:rPr>
              <a:t>https://stripe.com/docs</a:t>
            </a:r>
            <a:endParaRPr lang="en-IN" sz="1100" dirty="0">
              <a:effectLst/>
              <a:latin typeface="Calibri" panose="020F0502020204030204" pitchFamily="34" charset="0"/>
              <a:ea typeface="Calibri" panose="020F0502020204030204" pitchFamily="34" charset="0"/>
            </a:endParaRPr>
          </a:p>
          <a:p>
            <a:pPr lvl="1" algn="just">
              <a:lnSpc>
                <a:spcPct val="107000"/>
              </a:lnSpc>
              <a:tabLst>
                <a:tab pos="3840480" algn="l"/>
              </a:tabLst>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5. Agile Alliance Resources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0" algn="just">
              <a:lnSpc>
                <a:spcPct val="107000"/>
              </a:lnSpc>
              <a:buNone/>
              <a:tabLst>
                <a:tab pos="3840480" algn="l"/>
              </a:tabLst>
            </a:pPr>
            <a:r>
              <a:rPr lang="en-IN" sz="1400" b="1" dirty="0">
                <a:effectLst/>
                <a:latin typeface="Times New Roman" panose="02020603050405020304" pitchFamily="18" charset="0"/>
                <a:ea typeface="Calibri" panose="020F0502020204030204" pitchFamily="34" charset="0"/>
              </a:rPr>
              <a:t>Usage: Used to understand Agile principles, Scrum methodology, sprint planning, and team collaboration.</a:t>
            </a:r>
            <a:endParaRPr lang="en-IN" sz="1100" dirty="0">
              <a:effectLst/>
              <a:latin typeface="Calibri" panose="020F0502020204030204" pitchFamily="34" charset="0"/>
              <a:ea typeface="Calibri" panose="020F0502020204030204" pitchFamily="34" charset="0"/>
            </a:endParaRPr>
          </a:p>
          <a:p>
            <a:pPr marL="914400" algn="just">
              <a:lnSpc>
                <a:spcPct val="107000"/>
              </a:lnSpc>
              <a:spcAft>
                <a:spcPts val="800"/>
              </a:spcAft>
              <a:tabLst>
                <a:tab pos="3840480" algn="l"/>
              </a:tabLst>
            </a:pPr>
            <a:r>
              <a:rPr lang="en-IN" sz="1400" b="1" dirty="0">
                <a:effectLst/>
                <a:latin typeface="Times New Roman" panose="02020603050405020304" pitchFamily="18" charset="0"/>
                <a:ea typeface="Calibri" panose="020F0502020204030204" pitchFamily="34" charset="0"/>
              </a:rPr>
              <a:t>URL: </a:t>
            </a:r>
            <a:r>
              <a:rPr lang="en-IN" sz="1400" b="1" u="sng" cap="small" spc="25" dirty="0">
                <a:solidFill>
                  <a:srgbClr val="2F5496"/>
                </a:solidFill>
                <a:effectLst/>
                <a:latin typeface="Times New Roman" panose="02020603050405020304" pitchFamily="18" charset="0"/>
                <a:ea typeface="Calibri" panose="020F0502020204030204" pitchFamily="34" charset="0"/>
              </a:rPr>
              <a:t>https://www.agilealliance.org/agile101</a:t>
            </a:r>
            <a:endParaRPr lang="en-IN" sz="1100" dirty="0">
              <a:effectLst/>
              <a:latin typeface="Calibri" panose="020F0502020204030204" pitchFamily="34" charset="0"/>
              <a:ea typeface="Calibri" panose="020F0502020204030204" pitchFamily="34" charset="0"/>
            </a:endParaRPr>
          </a:p>
          <a:p>
            <a:pPr marL="1371600" algn="just">
              <a:lnSpc>
                <a:spcPct val="107000"/>
              </a:lnSpc>
              <a:spcAft>
                <a:spcPts val="800"/>
              </a:spcAft>
              <a:tabLst>
                <a:tab pos="3840480" algn="l"/>
              </a:tabLst>
            </a:pPr>
            <a:endParaRPr lang="en-IN" sz="1100" b="1" u="sng" dirty="0">
              <a:solidFill>
                <a:srgbClr val="0563C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97571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1F5C6B-1B4D-9881-D6BB-EE02857379FB}"/>
              </a:ext>
            </a:extLst>
          </p:cNvPr>
          <p:cNvSpPr txBox="1"/>
          <p:nvPr/>
        </p:nvSpPr>
        <p:spPr>
          <a:xfrm>
            <a:off x="1636777" y="923544"/>
            <a:ext cx="8775346" cy="3143938"/>
          </a:xfrm>
          <a:prstGeom prst="rect">
            <a:avLst/>
          </a:prstGeom>
          <a:noFill/>
        </p:spPr>
        <p:txBody>
          <a:bodyPr wrap="square">
            <a:spAutoFit/>
          </a:bodyPr>
          <a:lstStyle/>
          <a:p>
            <a:pPr marL="228600" algn="just">
              <a:lnSpc>
                <a:spcPct val="107000"/>
              </a:lnSpc>
              <a:spcAft>
                <a:spcPts val="800"/>
              </a:spcAft>
              <a:buNone/>
            </a:pPr>
            <a:r>
              <a:rPr lang="en-IN" dirty="0">
                <a:effectLst/>
                <a:latin typeface="Times New Roman" panose="02020603050405020304" pitchFamily="18" charset="0"/>
                <a:ea typeface="Times New Roman" panose="02020603050405020304" pitchFamily="18" charset="0"/>
              </a:rPr>
              <a:t> </a:t>
            </a:r>
            <a:endParaRPr lang="en-IN" dirty="0">
              <a:effectLst/>
              <a:latin typeface="Calibri" panose="020F0502020204030204" pitchFamily="34" charset="0"/>
              <a:ea typeface="Calibri" panose="020F0502020204030204" pitchFamily="34" charset="0"/>
            </a:endParaRPr>
          </a:p>
          <a:p>
            <a:pPr marL="228600" algn="just">
              <a:lnSpc>
                <a:spcPct val="107000"/>
              </a:lnSpc>
              <a:spcAft>
                <a:spcPts val="800"/>
              </a:spcAft>
            </a:pPr>
            <a:r>
              <a:rPr lang="en-IN" dirty="0">
                <a:effectLst/>
                <a:latin typeface="Times New Roman" panose="02020603050405020304" pitchFamily="18" charset="0"/>
                <a:ea typeface="Times New Roman" panose="02020603050405020304" pitchFamily="18" charset="0"/>
              </a:rPr>
              <a:t>With the increasing demand for online shopping, customers are looking for convenient, fast, and reliable platforms to purchase clothing. However, many local fashion retailers lack an efficient online presence, which limits their reach and makes it difficult to manage orders, showcase products, and provide a smooth customer experience. The Fashion Hub website aims to solve this problem by offering a centralized digital platform where businesses can display their clothing collections, manage inventory, handle customer orders, and provide a user-friendly shopping experience. The goal is to bridge the gap between local fashion stores and modern consumer expectations through a reliable and scalable e-commerce solution.</a:t>
            </a:r>
            <a:endParaRPr lang="en-IN"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969728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1847" y="845820"/>
            <a:ext cx="10138382" cy="4308744"/>
          </a:xfrm>
          <a:prstGeom prst="rect">
            <a:avLst/>
          </a:prstGeom>
        </p:spPr>
        <p:txBody>
          <a:bodyPr wrap="square">
            <a:spAutoFit/>
          </a:bodyPr>
          <a:lstStyle/>
          <a:p>
            <a:pPr algn="just">
              <a:lnSpc>
                <a:spcPct val="107000"/>
              </a:lnSpc>
              <a:spcAft>
                <a:spcPts val="800"/>
              </a:spcAft>
              <a:buNone/>
              <a:tabLst>
                <a:tab pos="3840480" algn="l"/>
              </a:tabLst>
            </a:pPr>
            <a:r>
              <a:rPr lang="en-IN" sz="1400" b="1" dirty="0">
                <a:effectLst/>
                <a:latin typeface="Times New Roman" panose="02020603050405020304" pitchFamily="18" charset="0"/>
                <a:ea typeface="Times New Roman" panose="02020603050405020304" pitchFamily="18" charset="0"/>
              </a:rPr>
              <a:t>2. Tools &amp; Libraries Documentation</a:t>
            </a:r>
            <a:endParaRPr lang="en-IN" sz="1400" dirty="0">
              <a:effectLst/>
              <a:latin typeface="Calibri" panose="020F0502020204030204" pitchFamily="34" charset="0"/>
              <a:ea typeface="Calibri" panose="020F0502020204030204" pitchFamily="34" charset="0"/>
            </a:endParaRPr>
          </a:p>
          <a:p>
            <a:pPr lvl="1" algn="just">
              <a:lnSpc>
                <a:spcPct val="107000"/>
              </a:lnSpc>
              <a:spcAft>
                <a:spcPts val="800"/>
              </a:spcAft>
              <a:buSzPts val="1000"/>
              <a:tabLst>
                <a:tab pos="3840480" algn="l"/>
              </a:tabLst>
            </a:pPr>
            <a:r>
              <a:rPr lang="en-IN" sz="1400" b="1" dirty="0">
                <a:effectLst/>
                <a:latin typeface="Times New Roman" panose="02020603050405020304" pitchFamily="18" charset="0"/>
                <a:ea typeface="Times New Roman" panose="02020603050405020304" pitchFamily="18" charset="0"/>
              </a:rPr>
              <a:t> 1.Laravel Framework – PHP MVC Framework</a:t>
            </a:r>
            <a:endParaRPr lang="en-IN" sz="1400" dirty="0">
              <a:effectLst/>
              <a:latin typeface="Calibri" panose="020F0502020204030204" pitchFamily="34" charset="0"/>
              <a:ea typeface="Calibri" panose="020F0502020204030204" pitchFamily="34" charset="0"/>
            </a:endParaRPr>
          </a:p>
          <a:p>
            <a:pPr marL="1371600"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rPr>
              <a:t>Usage: Used for building the backend of the clothing website.</a:t>
            </a:r>
            <a:endParaRPr lang="en-IN" sz="1400" dirty="0">
              <a:effectLst/>
              <a:latin typeface="Calibri" panose="020F0502020204030204" pitchFamily="34" charset="0"/>
              <a:ea typeface="Calibri" panose="020F0502020204030204" pitchFamily="34" charset="0"/>
            </a:endParaRPr>
          </a:p>
          <a:p>
            <a:pPr marL="1371600"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rPr>
              <a:t>URL: </a:t>
            </a:r>
            <a:r>
              <a:rPr lang="en-IN" sz="1400" b="1" u="sng" dirty="0">
                <a:solidFill>
                  <a:srgbClr val="0563C1"/>
                </a:solidFill>
                <a:effectLst/>
                <a:latin typeface="Times New Roman" panose="02020603050405020304" pitchFamily="18" charset="0"/>
                <a:ea typeface="Times New Roman" panose="02020603050405020304" pitchFamily="18" charset="0"/>
                <a:hlinkClick r:id="rId2"/>
              </a:rPr>
              <a:t>https://laravel.com/</a:t>
            </a:r>
            <a:endParaRPr lang="en-IN" sz="1400" dirty="0">
              <a:effectLst/>
              <a:latin typeface="Calibri" panose="020F0502020204030204" pitchFamily="34" charset="0"/>
              <a:ea typeface="Calibri" panose="020F0502020204030204" pitchFamily="34" charset="0"/>
            </a:endParaRPr>
          </a:p>
          <a:p>
            <a:pPr lvl="1" algn="just">
              <a:lnSpc>
                <a:spcPct val="107000"/>
              </a:lnSpc>
              <a:spcAft>
                <a:spcPts val="800"/>
              </a:spcAft>
              <a:buSzPts val="1000"/>
              <a:tabLst>
                <a:tab pos="3840480" algn="l"/>
              </a:tabLst>
            </a:pPr>
            <a:r>
              <a:rPr lang="en-IN" sz="1400" b="1" dirty="0">
                <a:effectLst/>
                <a:latin typeface="Times New Roman" panose="02020603050405020304" pitchFamily="18" charset="0"/>
                <a:ea typeface="Times New Roman" panose="02020603050405020304" pitchFamily="18" charset="0"/>
              </a:rPr>
              <a:t>2. MySQL – Database Management System</a:t>
            </a:r>
            <a:endParaRPr lang="en-IN" sz="1400" dirty="0">
              <a:effectLst/>
              <a:latin typeface="Calibri" panose="020F0502020204030204" pitchFamily="34" charset="0"/>
              <a:ea typeface="Calibri" panose="020F0502020204030204" pitchFamily="34" charset="0"/>
            </a:endParaRPr>
          </a:p>
          <a:p>
            <a:pPr marL="1371600"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rPr>
              <a:t>Usage: Used for user data, product listings, orders, and transactions.</a:t>
            </a:r>
            <a:endParaRPr lang="en-IN" sz="1400" dirty="0">
              <a:effectLst/>
              <a:latin typeface="Calibri" panose="020F0502020204030204" pitchFamily="34" charset="0"/>
              <a:ea typeface="Calibri" panose="020F0502020204030204" pitchFamily="34" charset="0"/>
            </a:endParaRPr>
          </a:p>
          <a:p>
            <a:pPr marL="1371600"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rPr>
              <a:t>URL: </a:t>
            </a:r>
            <a:r>
              <a:rPr lang="en-IN" sz="1400" b="1" u="sng" dirty="0">
                <a:solidFill>
                  <a:srgbClr val="0563C1"/>
                </a:solidFill>
                <a:effectLst/>
                <a:latin typeface="Times New Roman" panose="02020603050405020304" pitchFamily="18" charset="0"/>
                <a:ea typeface="Times New Roman" panose="02020603050405020304" pitchFamily="18" charset="0"/>
                <a:hlinkClick r:id="rId3"/>
              </a:rPr>
              <a:t>https://www.mysql.com/</a:t>
            </a:r>
            <a:endParaRPr lang="en-IN" sz="1400" dirty="0">
              <a:effectLst/>
              <a:latin typeface="Calibri" panose="020F0502020204030204" pitchFamily="34" charset="0"/>
              <a:ea typeface="Calibri" panose="020F0502020204030204" pitchFamily="34" charset="0"/>
            </a:endParaRPr>
          </a:p>
          <a:p>
            <a:pPr lvl="1" algn="just">
              <a:lnSpc>
                <a:spcPct val="107000"/>
              </a:lnSpc>
              <a:spcAft>
                <a:spcPts val="800"/>
              </a:spcAft>
              <a:buSzPts val="1000"/>
              <a:tabLst>
                <a:tab pos="3840480" algn="l"/>
              </a:tabLst>
            </a:pPr>
            <a:r>
              <a:rPr lang="en-IN" sz="1400" b="1" dirty="0">
                <a:effectLst/>
                <a:latin typeface="Times New Roman" panose="02020603050405020304" pitchFamily="18" charset="0"/>
                <a:ea typeface="Times New Roman" panose="02020603050405020304" pitchFamily="18" charset="0"/>
              </a:rPr>
              <a:t>3.Bootstrap – Frontend CSS Framework</a:t>
            </a:r>
            <a:endParaRPr lang="en-IN" sz="1400" dirty="0">
              <a:effectLst/>
              <a:latin typeface="Calibri" panose="020F0502020204030204" pitchFamily="34" charset="0"/>
              <a:ea typeface="Calibri" panose="020F0502020204030204" pitchFamily="34" charset="0"/>
            </a:endParaRPr>
          </a:p>
          <a:p>
            <a:pPr marL="1371600"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rPr>
              <a:t>Usage: Used for creating responsive UI components.</a:t>
            </a:r>
            <a:endParaRPr lang="en-IN" sz="1400" dirty="0">
              <a:effectLst/>
              <a:latin typeface="Calibri" panose="020F0502020204030204" pitchFamily="34" charset="0"/>
              <a:ea typeface="Calibri" panose="020F0502020204030204" pitchFamily="34" charset="0"/>
            </a:endParaRPr>
          </a:p>
          <a:p>
            <a:pPr marL="1371600"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rPr>
              <a:t>URL: </a:t>
            </a:r>
            <a:r>
              <a:rPr lang="en-IN" sz="1400" b="1" u="sng" dirty="0">
                <a:solidFill>
                  <a:srgbClr val="0563C1"/>
                </a:solidFill>
                <a:effectLst/>
                <a:latin typeface="Times New Roman" panose="02020603050405020304" pitchFamily="18" charset="0"/>
                <a:ea typeface="Times New Roman" panose="02020603050405020304" pitchFamily="18" charset="0"/>
                <a:hlinkClick r:id="rId4"/>
              </a:rPr>
              <a:t>https://getbootstrap.com/</a:t>
            </a:r>
            <a:endParaRPr lang="en-IN" sz="1400" dirty="0">
              <a:effectLst/>
              <a:latin typeface="Calibri" panose="020F0502020204030204" pitchFamily="34" charset="0"/>
              <a:ea typeface="Calibri" panose="020F0502020204030204" pitchFamily="34" charset="0"/>
            </a:endParaRPr>
          </a:p>
          <a:p>
            <a:pPr lvl="1" algn="just">
              <a:lnSpc>
                <a:spcPct val="107000"/>
              </a:lnSpc>
              <a:spcAft>
                <a:spcPts val="800"/>
              </a:spcAft>
              <a:buSzPts val="1000"/>
              <a:tabLst>
                <a:tab pos="3840480" algn="l"/>
              </a:tabLst>
            </a:pPr>
            <a:r>
              <a:rPr lang="en-IN" sz="1400" b="1" dirty="0">
                <a:effectLst/>
                <a:latin typeface="Times New Roman" panose="02020603050405020304" pitchFamily="18" charset="0"/>
                <a:ea typeface="Times New Roman" panose="02020603050405020304" pitchFamily="18" charset="0"/>
              </a:rPr>
              <a:t>4.Stripe API – Payment Processing</a:t>
            </a:r>
            <a:endParaRPr lang="en-IN" sz="1400" dirty="0">
              <a:effectLst/>
              <a:latin typeface="Calibri" panose="020F0502020204030204" pitchFamily="34" charset="0"/>
              <a:ea typeface="Calibri" panose="020F0502020204030204" pitchFamily="34" charset="0"/>
            </a:endParaRPr>
          </a:p>
          <a:p>
            <a:pPr marL="1371600" lvl="1" algn="just">
              <a:lnSpc>
                <a:spcPct val="107000"/>
              </a:lnSpc>
              <a:spcAft>
                <a:spcPts val="800"/>
              </a:spcAft>
              <a:tabLst>
                <a:tab pos="3840480" algn="l"/>
              </a:tabLst>
            </a:pPr>
            <a:r>
              <a:rPr lang="en-IN" sz="1400" b="1" dirty="0">
                <a:effectLst/>
                <a:latin typeface="Times New Roman" panose="02020603050405020304" pitchFamily="18" charset="0"/>
                <a:ea typeface="Times New Roman" panose="02020603050405020304" pitchFamily="18" charset="0"/>
              </a:rPr>
              <a:t>Usage: Integrated for handling online transactions securely.</a:t>
            </a:r>
            <a:endParaRPr lang="en-IN" sz="1400" dirty="0">
              <a:effectLst/>
              <a:latin typeface="Calibri" panose="020F0502020204030204" pitchFamily="34" charset="0"/>
              <a:ea typeface="Calibri" panose="020F0502020204030204" pitchFamily="34" charset="0"/>
            </a:endParaRPr>
          </a:p>
          <a:p>
            <a:pPr marL="914400" algn="just">
              <a:lnSpc>
                <a:spcPct val="107000"/>
              </a:lnSpc>
              <a:spcAft>
                <a:spcPts val="800"/>
              </a:spcAft>
              <a:tabLst>
                <a:tab pos="3840480" algn="l"/>
              </a:tabLst>
            </a:pPr>
            <a:r>
              <a:rPr lang="en-IN" sz="1400" b="1" dirty="0">
                <a:latin typeface="Times New Roman" panose="02020603050405020304" pitchFamily="18" charset="0"/>
                <a:ea typeface="Times New Roman" panose="02020603050405020304" pitchFamily="18" charset="0"/>
              </a:rPr>
              <a:t>        </a:t>
            </a:r>
            <a:r>
              <a:rPr lang="en-IN" sz="1400" b="1" dirty="0">
                <a:effectLst/>
                <a:latin typeface="Times New Roman" panose="02020603050405020304" pitchFamily="18" charset="0"/>
                <a:ea typeface="Times New Roman" panose="02020603050405020304" pitchFamily="18" charset="0"/>
              </a:rPr>
              <a:t>URL: </a:t>
            </a:r>
            <a:r>
              <a:rPr lang="en-IN" sz="1400" b="1" u="sng" dirty="0">
                <a:solidFill>
                  <a:srgbClr val="0563C1"/>
                </a:solidFill>
                <a:effectLst/>
                <a:latin typeface="Times New Roman" panose="02020603050405020304" pitchFamily="18" charset="0"/>
                <a:ea typeface="Times New Roman" panose="02020603050405020304" pitchFamily="18" charset="0"/>
                <a:hlinkClick r:id="rId5"/>
              </a:rPr>
              <a:t>https://stripe.com/docs/api</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581638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4430" y="672682"/>
            <a:ext cx="8623139" cy="2540632"/>
          </a:xfrm>
          <a:prstGeom prst="rect">
            <a:avLst/>
          </a:prstGeom>
        </p:spPr>
        <p:txBody>
          <a:bodyPr wrap="square">
            <a:spAutoFit/>
          </a:bodyPr>
          <a:lstStyle/>
          <a:p>
            <a:pPr algn="just">
              <a:lnSpc>
                <a:spcPct val="107000"/>
              </a:lnSpc>
              <a:spcAft>
                <a:spcPts val="800"/>
              </a:spcAft>
              <a:buNone/>
              <a:tabLst>
                <a:tab pos="3840480" algn="l"/>
              </a:tabLst>
            </a:pPr>
            <a:r>
              <a:rPr lang="en-US" sz="1400" b="1" dirty="0">
                <a:effectLst/>
                <a:latin typeface="Times New Roman" panose="02020603050405020304" pitchFamily="18" charset="0"/>
                <a:ea typeface="Times New Roman" panose="02020603050405020304" pitchFamily="18" charset="0"/>
              </a:rPr>
              <a:t>3. Fashion Brand References</a:t>
            </a:r>
            <a:endParaRPr lang="en-IN" sz="1400" dirty="0">
              <a:effectLst/>
              <a:latin typeface="Calibri" panose="020F0502020204030204" pitchFamily="34" charset="0"/>
              <a:ea typeface="Calibri" panose="020F0502020204030204" pitchFamily="34" charset="0"/>
            </a:endParaRPr>
          </a:p>
          <a:p>
            <a:pPr algn="just">
              <a:lnSpc>
                <a:spcPct val="107000"/>
              </a:lnSpc>
              <a:spcAft>
                <a:spcPts val="800"/>
              </a:spcAft>
              <a:buNone/>
              <a:tabLst>
                <a:tab pos="3840480" algn="l"/>
              </a:tabLst>
            </a:pPr>
            <a:r>
              <a:rPr lang="en-US" sz="1400" dirty="0">
                <a:effectLst/>
                <a:latin typeface="Times New Roman" panose="02020603050405020304" pitchFamily="18" charset="0"/>
                <a:ea typeface="Times New Roman" panose="02020603050405020304" pitchFamily="18" charset="0"/>
              </a:rPr>
              <a:t>The following clothing and fashion websites were studied for design inspiration, product presentation, user experience, and overall functionality:</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None/>
              <a:tabLst>
                <a:tab pos="457200" algn="l"/>
                <a:tab pos="3840480" algn="l"/>
              </a:tabLst>
            </a:pPr>
            <a:r>
              <a:rPr lang="en-US" sz="1400" b="1" dirty="0">
                <a:effectLst/>
                <a:latin typeface="Times New Roman" panose="02020603050405020304" pitchFamily="18" charset="0"/>
                <a:ea typeface="Times New Roman" panose="02020603050405020304" pitchFamily="18" charset="0"/>
              </a:rPr>
              <a:t>Vero Moda</a:t>
            </a:r>
            <a:r>
              <a:rPr lang="en-US" sz="1400" dirty="0">
                <a:effectLst/>
                <a:latin typeface="Times New Roman" panose="02020603050405020304" pitchFamily="18" charset="0"/>
                <a:ea typeface="Times New Roman" panose="02020603050405020304" pitchFamily="18" charset="0"/>
              </a:rPr>
              <a:t> – </a:t>
            </a:r>
            <a:r>
              <a:rPr lang="en-US" sz="1400" u="sng" dirty="0">
                <a:solidFill>
                  <a:srgbClr val="0563C1"/>
                </a:solidFill>
                <a:effectLst/>
                <a:latin typeface="Times New Roman" panose="02020603050405020304" pitchFamily="18" charset="0"/>
                <a:ea typeface="Times New Roman" panose="02020603050405020304" pitchFamily="18" charset="0"/>
                <a:hlinkClick r:id="rId2"/>
              </a:rPr>
              <a:t>https://www.veromoda.in</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None/>
              <a:tabLst>
                <a:tab pos="457200" algn="l"/>
                <a:tab pos="3840480" algn="l"/>
              </a:tabLst>
            </a:pPr>
            <a:r>
              <a:rPr lang="en-US" sz="1400" b="1" dirty="0">
                <a:effectLst/>
                <a:latin typeface="Times New Roman" panose="02020603050405020304" pitchFamily="18" charset="0"/>
                <a:ea typeface="Times New Roman" panose="02020603050405020304" pitchFamily="18" charset="0"/>
              </a:rPr>
              <a:t>KALKI Fashion</a:t>
            </a:r>
            <a:r>
              <a:rPr lang="en-US" sz="1400" dirty="0">
                <a:effectLst/>
                <a:latin typeface="Times New Roman" panose="02020603050405020304" pitchFamily="18" charset="0"/>
                <a:ea typeface="Times New Roman" panose="02020603050405020304" pitchFamily="18" charset="0"/>
              </a:rPr>
              <a:t> – </a:t>
            </a:r>
            <a:r>
              <a:rPr lang="en-US" sz="1400" u="sng" dirty="0">
                <a:solidFill>
                  <a:srgbClr val="0563C1"/>
                </a:solidFill>
                <a:effectLst/>
                <a:latin typeface="Times New Roman" panose="02020603050405020304" pitchFamily="18" charset="0"/>
                <a:ea typeface="Times New Roman" panose="02020603050405020304" pitchFamily="18" charset="0"/>
                <a:hlinkClick r:id="rId3"/>
              </a:rPr>
              <a:t>https://www.kalkifashion.com</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None/>
              <a:tabLst>
                <a:tab pos="457200" algn="l"/>
                <a:tab pos="3840480" algn="l"/>
              </a:tabLst>
            </a:pPr>
            <a:r>
              <a:rPr lang="en-US" sz="1400" b="1" dirty="0" err="1">
                <a:effectLst/>
                <a:latin typeface="Times New Roman" panose="02020603050405020304" pitchFamily="18" charset="0"/>
                <a:ea typeface="Times New Roman" panose="02020603050405020304" pitchFamily="18" charset="0"/>
              </a:rPr>
              <a:t>Fabindia</a:t>
            </a:r>
            <a:r>
              <a:rPr lang="en-US" sz="1400" dirty="0">
                <a:effectLst/>
                <a:latin typeface="Times New Roman" panose="02020603050405020304" pitchFamily="18" charset="0"/>
                <a:ea typeface="Times New Roman" panose="02020603050405020304" pitchFamily="18" charset="0"/>
              </a:rPr>
              <a:t> – </a:t>
            </a:r>
            <a:r>
              <a:rPr lang="en-US" sz="1400" u="sng" dirty="0">
                <a:solidFill>
                  <a:srgbClr val="0563C1"/>
                </a:solidFill>
                <a:effectLst/>
                <a:latin typeface="Times New Roman" panose="02020603050405020304" pitchFamily="18" charset="0"/>
                <a:ea typeface="Times New Roman" panose="02020603050405020304" pitchFamily="18" charset="0"/>
                <a:hlinkClick r:id="rId4"/>
              </a:rPr>
              <a:t>https://www.fabindia.com</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None/>
              <a:tabLst>
                <a:tab pos="457200" algn="l"/>
                <a:tab pos="3840480" algn="l"/>
              </a:tabLst>
            </a:pPr>
            <a:r>
              <a:rPr lang="en-US" sz="1400" b="1" dirty="0">
                <a:effectLst/>
                <a:latin typeface="Times New Roman" panose="02020603050405020304" pitchFamily="18" charset="0"/>
                <a:ea typeface="Times New Roman" panose="02020603050405020304" pitchFamily="18" charset="0"/>
              </a:rPr>
              <a:t>Snitch</a:t>
            </a:r>
            <a:r>
              <a:rPr lang="en-US" sz="1400" dirty="0">
                <a:effectLst/>
                <a:latin typeface="Times New Roman" panose="02020603050405020304" pitchFamily="18" charset="0"/>
                <a:ea typeface="Times New Roman" panose="02020603050405020304" pitchFamily="18" charset="0"/>
              </a:rPr>
              <a:t> – </a:t>
            </a:r>
            <a:r>
              <a:rPr lang="en-US" sz="1400" u="sng" dirty="0">
                <a:solidFill>
                  <a:srgbClr val="0563C1"/>
                </a:solidFill>
                <a:effectLst/>
                <a:latin typeface="Times New Roman" panose="02020603050405020304" pitchFamily="18" charset="0"/>
                <a:ea typeface="Times New Roman" panose="02020603050405020304" pitchFamily="18" charset="0"/>
                <a:hlinkClick r:id="rId5"/>
              </a:rPr>
              <a:t>https://www.snitch.co.in</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tabLst>
                <a:tab pos="457200" algn="l"/>
                <a:tab pos="3840480" algn="l"/>
              </a:tabLst>
            </a:pPr>
            <a:r>
              <a:rPr lang="en-US" sz="1400" b="1" dirty="0">
                <a:effectLst/>
                <a:latin typeface="Times New Roman" panose="02020603050405020304" pitchFamily="18" charset="0"/>
                <a:ea typeface="Times New Roman" panose="02020603050405020304" pitchFamily="18" charset="0"/>
              </a:rPr>
              <a:t>Raymond</a:t>
            </a:r>
            <a:r>
              <a:rPr lang="en-US" sz="1400" dirty="0">
                <a:effectLst/>
                <a:latin typeface="Times New Roman" panose="02020603050405020304" pitchFamily="18" charset="0"/>
                <a:ea typeface="Times New Roman" panose="02020603050405020304" pitchFamily="18" charset="0"/>
              </a:rPr>
              <a:t> – </a:t>
            </a:r>
            <a:r>
              <a:rPr lang="en-US" sz="1400" u="sng" dirty="0">
                <a:solidFill>
                  <a:srgbClr val="0563C1"/>
                </a:solidFill>
                <a:effectLst/>
                <a:latin typeface="Times New Roman" panose="02020603050405020304" pitchFamily="18" charset="0"/>
                <a:ea typeface="Times New Roman" panose="02020603050405020304" pitchFamily="18" charset="0"/>
                <a:hlinkClick r:id="rId6"/>
              </a:rPr>
              <a:t>https://www.raymond.in</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3639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8" y="2803836"/>
            <a:ext cx="9554601" cy="984885"/>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CORE COMPONENT</a:t>
            </a:r>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1.5</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69765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3840" y="317235"/>
            <a:ext cx="7600696" cy="6540765"/>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en-IN" sz="1800" b="1" dirty="0">
                <a:solidFill>
                  <a:srgbClr val="000000"/>
                </a:solidFill>
                <a:effectLst/>
                <a:latin typeface="Times New Roman" panose="02020603050405020304" pitchFamily="18" charset="0"/>
                <a:ea typeface="Times New Roman" panose="02020603050405020304" pitchFamily="18" charset="0"/>
              </a:rPr>
              <a:t>Product Management System: </a:t>
            </a:r>
            <a:endParaRPr lang="en-IN" sz="1800" dirty="0">
              <a:effectLst/>
              <a:latin typeface="Calibri" panose="020F0502020204030204" pitchFamily="34" charset="0"/>
              <a:ea typeface="Calibri" panose="020F0502020204030204" pitchFamily="34" charset="0"/>
            </a:endParaRPr>
          </a:p>
          <a:p>
            <a:pPr marL="457200" algn="just">
              <a:lnSpc>
                <a:spcPct val="107000"/>
              </a:lnSpc>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A backend interface that allows administrators to add, update, categorize, and manage clothing items, including details like descriptions, prices, sizes, </a:t>
            </a:r>
            <a:r>
              <a:rPr lang="en-IN" sz="1800" dirty="0" err="1">
                <a:solidFill>
                  <a:srgbClr val="000000"/>
                </a:solidFill>
                <a:effectLst/>
                <a:latin typeface="Times New Roman" panose="02020603050405020304" pitchFamily="18" charset="0"/>
                <a:ea typeface="Times New Roman" panose="02020603050405020304" pitchFamily="18" charset="0"/>
              </a:rPr>
              <a:t>colors</a:t>
            </a:r>
            <a:r>
              <a:rPr lang="en-IN" sz="1800" dirty="0">
                <a:solidFill>
                  <a:srgbClr val="000000"/>
                </a:solidFill>
                <a:effectLst/>
                <a:latin typeface="Times New Roman" panose="02020603050405020304" pitchFamily="18" charset="0"/>
                <a:ea typeface="Times New Roman" panose="02020603050405020304" pitchFamily="18" charset="0"/>
              </a:rPr>
              <a:t>, and stock levels.​</a:t>
            </a:r>
            <a:endParaRPr lang="en-IN" sz="1800" dirty="0">
              <a:effectLst/>
              <a:latin typeface="Calibri" panose="020F0502020204030204" pitchFamily="34" charset="0"/>
              <a:ea typeface="Calibri" panose="020F0502020204030204" pitchFamily="34" charset="0"/>
            </a:endParaRPr>
          </a:p>
          <a:p>
            <a:pPr lvl="0"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rPr>
              <a:t>2.  User Account Management:</a:t>
            </a:r>
            <a:endParaRPr lang="en-IN" sz="1800" dirty="0">
              <a:effectLst/>
              <a:latin typeface="Calibri" panose="020F0502020204030204" pitchFamily="34" charset="0"/>
              <a:ea typeface="Calibri" panose="020F0502020204030204" pitchFamily="34" charset="0"/>
            </a:endParaRPr>
          </a:p>
          <a:p>
            <a:pPr marL="457200" algn="just">
              <a:lnSpc>
                <a:spcPct val="107000"/>
              </a:lnSpc>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Enables customers to create and manage personal accounts, track </a:t>
            </a:r>
            <a:r>
              <a:rPr lang="en-IN" sz="1800" dirty="0" err="1">
                <a:solidFill>
                  <a:srgbClr val="000000"/>
                </a:solidFill>
                <a:effectLst/>
                <a:latin typeface="Times New Roman" panose="02020603050405020304" pitchFamily="18" charset="0"/>
                <a:ea typeface="Times New Roman" panose="02020603050405020304" pitchFamily="18" charset="0"/>
              </a:rPr>
              <a:t>orders,save</a:t>
            </a:r>
            <a:r>
              <a:rPr lang="en-IN" sz="1800" dirty="0">
                <a:solidFill>
                  <a:srgbClr val="000000"/>
                </a:solidFill>
                <a:effectLst/>
                <a:latin typeface="Times New Roman" panose="02020603050405020304" pitchFamily="18" charset="0"/>
                <a:ea typeface="Times New Roman" panose="02020603050405020304" pitchFamily="18" charset="0"/>
              </a:rPr>
              <a:t> </a:t>
            </a:r>
            <a:r>
              <a:rPr lang="en-IN" sz="1800" dirty="0" err="1">
                <a:solidFill>
                  <a:srgbClr val="000000"/>
                </a:solidFill>
                <a:effectLst/>
                <a:latin typeface="Times New Roman" panose="02020603050405020304" pitchFamily="18" charset="0"/>
                <a:ea typeface="Times New Roman" panose="02020603050405020304" pitchFamily="18" charset="0"/>
              </a:rPr>
              <a:t>favorite</a:t>
            </a:r>
            <a:r>
              <a:rPr lang="en-IN" sz="1800" dirty="0">
                <a:solidFill>
                  <a:srgbClr val="000000"/>
                </a:solidFill>
                <a:effectLst/>
                <a:latin typeface="Times New Roman" panose="02020603050405020304" pitchFamily="18" charset="0"/>
                <a:ea typeface="Times New Roman" panose="02020603050405020304" pitchFamily="18" charset="0"/>
              </a:rPr>
              <a:t> items, and manage shipping addresses.​</a:t>
            </a:r>
            <a:endParaRPr lang="en-IN" sz="1800" dirty="0">
              <a:effectLst/>
              <a:latin typeface="Calibri" panose="020F0502020204030204" pitchFamily="34" charset="0"/>
              <a:ea typeface="Calibri" panose="020F0502020204030204" pitchFamily="34" charset="0"/>
            </a:endParaRPr>
          </a:p>
          <a:p>
            <a:pPr lvl="0"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rPr>
              <a:t>3.   Shopping Cart and Checkout System:</a:t>
            </a:r>
            <a:endParaRPr lang="en-IN" sz="1800" dirty="0">
              <a:effectLst/>
              <a:latin typeface="Calibri" panose="020F0502020204030204" pitchFamily="34" charset="0"/>
              <a:ea typeface="Calibri" panose="020F0502020204030204" pitchFamily="34" charset="0"/>
            </a:endParaRPr>
          </a:p>
          <a:p>
            <a:pPr marL="228600" algn="just">
              <a:lnSpc>
                <a:spcPct val="107000"/>
              </a:lnSpc>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     Facilitates the selection of multiple items, adjusts quantities, applies</a:t>
            </a:r>
          </a:p>
          <a:p>
            <a:pPr marL="228600" algn="just">
              <a:lnSpc>
                <a:spcPct val="107000"/>
              </a:lnSpc>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        discount </a:t>
            </a:r>
            <a:endParaRPr lang="en-IN" sz="1800" dirty="0">
              <a:effectLst/>
              <a:latin typeface="Calibri" panose="020F0502020204030204" pitchFamily="34" charset="0"/>
              <a:ea typeface="Calibri" panose="020F0502020204030204" pitchFamily="34" charset="0"/>
            </a:endParaRPr>
          </a:p>
          <a:p>
            <a:pPr marL="228600" algn="just">
              <a:lnSpc>
                <a:spcPct val="107000"/>
              </a:lnSpc>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     codes, calculates totals, and processes payments securely.​</a:t>
            </a:r>
            <a:endParaRPr lang="en-IN" sz="1800" dirty="0">
              <a:effectLst/>
              <a:latin typeface="Calibri" panose="020F0502020204030204" pitchFamily="34" charset="0"/>
              <a:ea typeface="Calibri" panose="020F0502020204030204" pitchFamily="34" charset="0"/>
            </a:endParaRPr>
          </a:p>
          <a:p>
            <a:pPr lvl="0"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rPr>
              <a:t>4.   Payment Gateway Integration:</a:t>
            </a:r>
            <a:endParaRPr lang="en-IN" sz="1800" dirty="0">
              <a:effectLst/>
              <a:latin typeface="Calibri" panose="020F0502020204030204" pitchFamily="34" charset="0"/>
              <a:ea typeface="Calibri" panose="020F0502020204030204" pitchFamily="34" charset="0"/>
            </a:endParaRPr>
          </a:p>
          <a:p>
            <a:pPr marL="457200" algn="just">
              <a:lnSpc>
                <a:spcPct val="107000"/>
              </a:lnSpc>
              <a:spcAft>
                <a:spcPts val="800"/>
              </a:spcAft>
              <a:buNone/>
            </a:pPr>
            <a:r>
              <a:rPr lang="en-IN" sz="1800" dirty="0">
                <a:solidFill>
                  <a:srgbClr val="000000"/>
                </a:solidFill>
                <a:effectLst/>
                <a:latin typeface="Times New Roman" panose="02020603050405020304" pitchFamily="18" charset="0"/>
                <a:ea typeface="Times New Roman" panose="02020603050405020304" pitchFamily="18" charset="0"/>
              </a:rPr>
              <a:t>Connects the website to payment processors to handle transactions via</a:t>
            </a:r>
            <a:r>
              <a:rPr lang="en-IN" sz="1800" dirty="0">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credit/debit cards, digital wallets, or other payment methods securely.</a:t>
            </a:r>
            <a:endParaRPr lang="en-IN" sz="1800" dirty="0">
              <a:effectLst/>
              <a:latin typeface="Calibri" panose="020F0502020204030204" pitchFamily="34" charset="0"/>
              <a:ea typeface="Calibri" panose="020F0502020204030204" pitchFamily="34" charset="0"/>
            </a:endParaRPr>
          </a:p>
          <a:p>
            <a:pPr lvl="0" algn="just">
              <a:lnSpc>
                <a:spcPct val="107000"/>
              </a:lnSpc>
              <a:spcAft>
                <a:spcPts val="800"/>
              </a:spcAft>
            </a:pPr>
            <a:r>
              <a:rPr lang="en-IN" b="1" dirty="0">
                <a:latin typeface="Times New Roman" panose="02020603050405020304" pitchFamily="18" charset="0"/>
                <a:ea typeface="Times New Roman" panose="02020603050405020304" pitchFamily="18" charset="0"/>
              </a:rPr>
              <a:t>5.   </a:t>
            </a:r>
            <a:r>
              <a:rPr lang="en-IN" sz="1800" b="1" dirty="0">
                <a:effectLst/>
                <a:latin typeface="Times New Roman" panose="02020603050405020304" pitchFamily="18" charset="0"/>
                <a:ea typeface="Times New Roman" panose="02020603050405020304" pitchFamily="18" charset="0"/>
              </a:rPr>
              <a:t>Banner Management</a:t>
            </a:r>
            <a:r>
              <a:rPr lang="en-IN" sz="1800" dirty="0">
                <a:effectLst/>
                <a:latin typeface="Times New Roman" panose="02020603050405020304" pitchFamily="18" charset="0"/>
                <a:ea typeface="Times New Roman" panose="02020603050405020304" pitchFamily="18" charset="0"/>
              </a:rPr>
              <a:t>:</a:t>
            </a:r>
            <a:endParaRPr lang="en-IN" sz="1800" dirty="0">
              <a:effectLst/>
              <a:latin typeface="Calibri" panose="020F0502020204030204" pitchFamily="34" charset="0"/>
              <a:ea typeface="Calibri" panose="020F0502020204030204" pitchFamily="34" charset="0"/>
            </a:endParaRPr>
          </a:p>
          <a:p>
            <a:pPr marL="457200" algn="just">
              <a:lnSpc>
                <a:spcPct val="107000"/>
              </a:lnSpc>
              <a:spcAft>
                <a:spcPts val="800"/>
              </a:spcAft>
            </a:pPr>
            <a:r>
              <a:rPr lang="en-IN" sz="1800" dirty="0">
                <a:effectLst/>
                <a:latin typeface="Times New Roman" panose="02020603050405020304" pitchFamily="18" charset="0"/>
                <a:ea typeface="Times New Roman" panose="02020603050405020304" pitchFamily="18" charset="0"/>
              </a:rPr>
              <a:t>Utilizing banners for promotions, new arrivals, or special events captures customer attention and drives engagement. Effective banner management allows for timely updates and targeted marketing campaigns.</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57068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1500C-79E3-6F5B-7084-BF4EBE473C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1B3ABC1-AED2-B8A9-6984-C2A52945467A}"/>
              </a:ext>
            </a:extLst>
          </p:cNvPr>
          <p:cNvSpPr/>
          <p:nvPr/>
        </p:nvSpPr>
        <p:spPr>
          <a:xfrm>
            <a:off x="2661920" y="1124955"/>
            <a:ext cx="7600696" cy="3156826"/>
          </a:xfrm>
          <a:prstGeom prst="rect">
            <a:avLst/>
          </a:prstGeom>
        </p:spPr>
        <p:txBody>
          <a:bodyPr wrap="square">
            <a:spAutoFit/>
          </a:bodyPr>
          <a:lstStyle/>
          <a:p>
            <a:pPr lvl="0" algn="just">
              <a:lnSpc>
                <a:spcPct val="107000"/>
              </a:lnSpc>
              <a:spcAft>
                <a:spcPts val="800"/>
              </a:spcAft>
            </a:pPr>
            <a:r>
              <a:rPr lang="en-IN" b="1" dirty="0">
                <a:latin typeface="Times New Roman" panose="02020603050405020304" pitchFamily="18" charset="0"/>
                <a:ea typeface="Times New Roman" panose="02020603050405020304" pitchFamily="18" charset="0"/>
              </a:rPr>
              <a:t>6.   </a:t>
            </a:r>
            <a:r>
              <a:rPr lang="en-IN" sz="1800" b="1" dirty="0">
                <a:effectLst/>
                <a:latin typeface="Times New Roman" panose="02020603050405020304" pitchFamily="18" charset="0"/>
                <a:ea typeface="Times New Roman" panose="02020603050405020304" pitchFamily="18" charset="0"/>
              </a:rPr>
              <a:t>Brand Collaboration </a:t>
            </a: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457200" algn="just">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Dedicated pages for brand collaborations showcase exclusive collections and partnerships, enhancing brand value and attracting customers interested in specific brands or designer collaborations.​</a:t>
            </a:r>
            <a:endParaRPr lang="en-IN" sz="1800" dirty="0">
              <a:effectLst/>
              <a:latin typeface="Calibri" panose="020F0502020204030204" pitchFamily="34" charset="0"/>
              <a:ea typeface="Calibri" panose="020F0502020204030204" pitchFamily="34" charset="0"/>
            </a:endParaRPr>
          </a:p>
          <a:p>
            <a:pPr lvl="0" algn="just">
              <a:lnSpc>
                <a:spcPct val="107000"/>
              </a:lnSpc>
              <a:spcAft>
                <a:spcPts val="800"/>
              </a:spcAft>
            </a:pPr>
            <a:r>
              <a:rPr lang="en-IN" sz="1800" b="1" dirty="0">
                <a:effectLst/>
                <a:latin typeface="Times New Roman" panose="02020603050405020304" pitchFamily="18" charset="0"/>
                <a:ea typeface="Times New Roman" panose="02020603050405020304" pitchFamily="18" charset="0"/>
              </a:rPr>
              <a:t>7.    Customer Reviews Management:</a:t>
            </a:r>
            <a:endParaRPr lang="en-IN" sz="1800" dirty="0">
              <a:effectLst/>
              <a:latin typeface="Calibri" panose="020F0502020204030204" pitchFamily="34" charset="0"/>
              <a:ea typeface="Calibri" panose="020F0502020204030204" pitchFamily="34" charset="0"/>
            </a:endParaRPr>
          </a:p>
          <a:p>
            <a:pPr marL="457200" algn="just">
              <a:lnSpc>
                <a:spcPct val="107000"/>
              </a:lnSpc>
              <a:spcAft>
                <a:spcPts val="800"/>
              </a:spcAft>
            </a:pPr>
            <a:r>
              <a:rPr lang="en-IN" sz="1800" dirty="0">
                <a:effectLst/>
                <a:latin typeface="Times New Roman" panose="02020603050405020304" pitchFamily="18" charset="0"/>
                <a:ea typeface="Times New Roman" panose="02020603050405020304" pitchFamily="18" charset="0"/>
              </a:rPr>
              <a:t>Incorporating a review system builds trust and provides social proof, as potential buyers can read about others' experiences with products, influencing their purchasing decisions. 6. Admin Dashboard &amp; Analytics</a:t>
            </a:r>
            <a:endParaRPr lang="en-IN" sz="18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Font typeface="+mj-lt"/>
              <a:buAutoNum type="arabicPeriod"/>
            </a:pP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89691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7" y="2803836"/>
            <a:ext cx="8906052" cy="984885"/>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PROJECT PROFILE</a:t>
            </a:r>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1.6</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213025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8514" y="1961896"/>
            <a:ext cx="10180320" cy="2677656"/>
          </a:xfrm>
          <a:prstGeom prst="rect">
            <a:avLst/>
          </a:prstGeom>
        </p:spPr>
        <p:txBody>
          <a:bodyPr wrap="square">
            <a:spAutoFit/>
          </a:bodyPr>
          <a:lstStyle/>
          <a:p>
            <a:pPr marL="342900" lvl="0" indent="-342900">
              <a:buSzPts val="1000"/>
              <a:buFont typeface="Symbol" panose="05050102010706020507" pitchFamily="18" charset="2"/>
              <a:buChar char=""/>
              <a:tabLst>
                <a:tab pos="457200" algn="l"/>
              </a:tabLst>
            </a:pPr>
            <a:r>
              <a:rPr lang="en-US" sz="2800" b="1" dirty="0">
                <a:latin typeface="Times New Roman" panose="02020603050405020304" pitchFamily="18" charset="0"/>
                <a:ea typeface="Times New Roman" panose="02020603050405020304" pitchFamily="18" charset="0"/>
              </a:rPr>
              <a:t>Project Name: </a:t>
            </a:r>
            <a:r>
              <a:rPr lang="en-US" sz="2800" dirty="0">
                <a:latin typeface="Times New Roman" panose="02020603050405020304" pitchFamily="18" charset="0"/>
                <a:ea typeface="Times New Roman" panose="02020603050405020304" pitchFamily="18" charset="0"/>
              </a:rPr>
              <a:t> </a:t>
            </a:r>
            <a:r>
              <a:rPr lang="en-IN" sz="2800" dirty="0">
                <a:solidFill>
                  <a:srgbClr val="000000"/>
                </a:solidFill>
                <a:effectLst/>
                <a:latin typeface="Times New Roman" panose="02020603050405020304" pitchFamily="18" charset="0"/>
                <a:ea typeface="Times New Roman" panose="02020603050405020304" pitchFamily="18" charset="0"/>
              </a:rPr>
              <a:t>Fashion Hub</a:t>
            </a:r>
            <a:endParaRPr lang="en-IN" sz="2800" dirty="0">
              <a:effectLst/>
              <a:latin typeface="Times New Roman" panose="02020603050405020304" pitchFamily="18" charset="0"/>
              <a:ea typeface="Times New Roman" panose="02020603050405020304" pitchFamily="18" charset="0"/>
            </a:endParaRPr>
          </a:p>
          <a:p>
            <a:pPr marL="457200"/>
            <a:r>
              <a:rPr lang="en-US" sz="2800" dirty="0">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800" b="1" dirty="0">
                <a:solidFill>
                  <a:srgbClr val="000000"/>
                </a:solidFill>
                <a:effectLst/>
                <a:latin typeface="Times New Roman" panose="02020603050405020304" pitchFamily="18" charset="0"/>
                <a:ea typeface="Times New Roman" panose="02020603050405020304" pitchFamily="18" charset="0"/>
              </a:rPr>
              <a:t>Technologies Used</a:t>
            </a:r>
            <a:r>
              <a:rPr lang="en-US" sz="2800" dirty="0">
                <a:latin typeface="Times New Roman" panose="02020603050405020304" pitchFamily="18" charset="0"/>
                <a:ea typeface="Times New Roman" panose="02020603050405020304" pitchFamily="18" charset="0"/>
              </a:rPr>
              <a:t> :  </a:t>
            </a:r>
            <a:r>
              <a:rPr lang="en-IN" sz="2800" dirty="0">
                <a:solidFill>
                  <a:srgbClr val="000000"/>
                </a:solidFill>
                <a:effectLst/>
                <a:latin typeface="Times New Roman" panose="02020603050405020304" pitchFamily="18" charset="0"/>
                <a:ea typeface="Times New Roman" panose="02020603050405020304" pitchFamily="18" charset="0"/>
              </a:rPr>
              <a:t>HTML,CSS, JavaScript, Laravel (PHP)</a:t>
            </a:r>
          </a:p>
          <a:p>
            <a:pPr marL="342900" lvl="0" indent="-342900">
              <a:buSzPts val="1000"/>
              <a:buFont typeface="Symbol" panose="05050102010706020507" pitchFamily="18" charset="2"/>
              <a:buChar char=""/>
              <a:tabLst>
                <a:tab pos="457200" algn="l"/>
              </a:tabLst>
            </a:pPr>
            <a:endParaRPr lang="en-IN" sz="2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2800" b="1" dirty="0">
                <a:latin typeface="Times New Roman" panose="02020603050405020304" pitchFamily="18" charset="0"/>
                <a:ea typeface="Times New Roman" panose="02020603050405020304" pitchFamily="18" charset="0"/>
              </a:rPr>
              <a:t>Database: </a:t>
            </a:r>
            <a:r>
              <a:rPr lang="en-US" sz="2800" dirty="0">
                <a:latin typeface="Times New Roman" panose="02020603050405020304" pitchFamily="18" charset="0"/>
                <a:ea typeface="Times New Roman" panose="02020603050405020304" pitchFamily="18" charset="0"/>
              </a:rPr>
              <a:t> MY SQL</a:t>
            </a:r>
            <a:endParaRPr lang="en-IN" sz="2800" dirty="0">
              <a:effectLst/>
              <a:latin typeface="Times New Roman" panose="02020603050405020304" pitchFamily="18" charset="0"/>
              <a:ea typeface="Times New Roman" panose="02020603050405020304" pitchFamily="18" charset="0"/>
            </a:endParaRPr>
          </a:p>
          <a:p>
            <a:r>
              <a:rPr lang="en-US" sz="2800" dirty="0">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28665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7" y="2803836"/>
            <a:ext cx="8244568" cy="2092881"/>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ASSUMPTIONS AND CONSTRAINT</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1.7</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284770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63DB4D3-7F66-AD0C-505C-4210EB15BE74}"/>
              </a:ext>
            </a:extLst>
          </p:cNvPr>
          <p:cNvGraphicFramePr>
            <a:graphicFrameLocks noGrp="1"/>
          </p:cNvGraphicFramePr>
          <p:nvPr>
            <p:extLst>
              <p:ext uri="{D42A27DB-BD31-4B8C-83A1-F6EECF244321}">
                <p14:modId xmlns:p14="http://schemas.microsoft.com/office/powerpoint/2010/main" val="1985770079"/>
              </p:ext>
            </p:extLst>
          </p:nvPr>
        </p:nvGraphicFramePr>
        <p:xfrm>
          <a:off x="725947" y="2152891"/>
          <a:ext cx="10408898" cy="3063863"/>
        </p:xfrm>
        <a:graphic>
          <a:graphicData uri="http://schemas.openxmlformats.org/drawingml/2006/table">
            <a:tbl>
              <a:tblPr firstRow="1" firstCol="1" bandRow="1">
                <a:tableStyleId>{2D5ABB26-0587-4C30-8999-92F81FD0307C}</a:tableStyleId>
              </a:tblPr>
              <a:tblGrid>
                <a:gridCol w="2365563">
                  <a:extLst>
                    <a:ext uri="{9D8B030D-6E8A-4147-A177-3AD203B41FA5}">
                      <a16:colId xmlns:a16="http://schemas.microsoft.com/office/drawing/2014/main" val="456775106"/>
                    </a:ext>
                  </a:extLst>
                </a:gridCol>
                <a:gridCol w="2365563">
                  <a:extLst>
                    <a:ext uri="{9D8B030D-6E8A-4147-A177-3AD203B41FA5}">
                      <a16:colId xmlns:a16="http://schemas.microsoft.com/office/drawing/2014/main" val="3482931142"/>
                    </a:ext>
                  </a:extLst>
                </a:gridCol>
                <a:gridCol w="2365563">
                  <a:extLst>
                    <a:ext uri="{9D8B030D-6E8A-4147-A177-3AD203B41FA5}">
                      <a16:colId xmlns:a16="http://schemas.microsoft.com/office/drawing/2014/main" val="597771519"/>
                    </a:ext>
                  </a:extLst>
                </a:gridCol>
                <a:gridCol w="3312209">
                  <a:extLst>
                    <a:ext uri="{9D8B030D-6E8A-4147-A177-3AD203B41FA5}">
                      <a16:colId xmlns:a16="http://schemas.microsoft.com/office/drawing/2014/main" val="4130978518"/>
                    </a:ext>
                  </a:extLst>
                </a:gridCol>
              </a:tblGrid>
              <a:tr h="170931">
                <a:tc>
                  <a:txBody>
                    <a:bodyPr/>
                    <a:lstStyle/>
                    <a:p>
                      <a:pPr algn="ctr">
                        <a:lnSpc>
                          <a:spcPct val="115000"/>
                        </a:lnSpc>
                        <a:spcBef>
                          <a:spcPts val="500"/>
                        </a:spcBef>
                        <a:spcAft>
                          <a:spcPts val="1000"/>
                        </a:spcAft>
                        <a:buNone/>
                      </a:pPr>
                      <a:endParaRPr lang="en-IN" sz="1400" dirty="0">
                        <a:effectLst/>
                      </a:endParaRPr>
                    </a:p>
                    <a:p>
                      <a:pPr algn="ctr">
                        <a:lnSpc>
                          <a:spcPct val="115000"/>
                        </a:lnSpc>
                        <a:spcBef>
                          <a:spcPts val="500"/>
                        </a:spcBef>
                        <a:spcAft>
                          <a:spcPts val="1000"/>
                        </a:spcAft>
                        <a:buNone/>
                      </a:pPr>
                      <a:r>
                        <a:rPr lang="en-IN" sz="1400" dirty="0">
                          <a:effectLst/>
                        </a:rPr>
                        <a:t>Group no</a:t>
                      </a:r>
                    </a:p>
                    <a:p>
                      <a:pPr algn="ctr">
                        <a:lnSpc>
                          <a:spcPct val="115000"/>
                        </a:lnSpc>
                        <a:spcBef>
                          <a:spcPts val="500"/>
                        </a:spcBef>
                        <a:spcAft>
                          <a:spcPts val="1000"/>
                        </a:spcAft>
                        <a:buNone/>
                      </a:pP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9743" marR="5974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endParaRPr lang="en-IN" sz="1400" dirty="0">
                        <a:effectLst/>
                      </a:endParaRPr>
                    </a:p>
                    <a:p>
                      <a:pPr algn="ctr">
                        <a:lnSpc>
                          <a:spcPct val="115000"/>
                        </a:lnSpc>
                        <a:spcBef>
                          <a:spcPts val="500"/>
                        </a:spcBef>
                        <a:spcAft>
                          <a:spcPts val="1000"/>
                        </a:spcAft>
                        <a:buNone/>
                      </a:pPr>
                      <a:r>
                        <a:rPr lang="en-IN" sz="1400" dirty="0">
                          <a:effectLst/>
                        </a:rPr>
                        <a:t>Div/Roll No</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9743" marR="5974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endParaRPr lang="en-IN" sz="1400" dirty="0">
                        <a:effectLst/>
                      </a:endParaRPr>
                    </a:p>
                    <a:p>
                      <a:pPr algn="ctr">
                        <a:lnSpc>
                          <a:spcPct val="115000"/>
                        </a:lnSpc>
                        <a:spcBef>
                          <a:spcPts val="500"/>
                        </a:spcBef>
                        <a:spcAft>
                          <a:spcPts val="1000"/>
                        </a:spcAft>
                        <a:buNone/>
                      </a:pPr>
                      <a:r>
                        <a:rPr lang="en-IN" sz="1400" dirty="0">
                          <a:effectLst/>
                        </a:rPr>
                        <a:t>Enrollment No</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9743" marR="5974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Bef>
                          <a:spcPts val="500"/>
                        </a:spcBef>
                        <a:spcAft>
                          <a:spcPts val="1000"/>
                        </a:spcAft>
                        <a:buNone/>
                      </a:pPr>
                      <a:endParaRPr lang="en-IN" sz="1400" dirty="0">
                        <a:effectLst/>
                      </a:endParaRPr>
                    </a:p>
                    <a:p>
                      <a:pPr algn="ctr">
                        <a:lnSpc>
                          <a:spcPct val="115000"/>
                        </a:lnSpc>
                        <a:spcBef>
                          <a:spcPts val="500"/>
                        </a:spcBef>
                        <a:spcAft>
                          <a:spcPts val="1000"/>
                        </a:spcAft>
                        <a:buNone/>
                      </a:pPr>
                      <a:r>
                        <a:rPr lang="en-IN" sz="1400" dirty="0">
                          <a:effectLst/>
                        </a:rPr>
                        <a:t>Student Name</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9743" marR="5974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70833077"/>
                  </a:ext>
                </a:extLst>
              </a:tr>
              <a:tr h="1021836">
                <a:tc>
                  <a:txBody>
                    <a:bodyPr/>
                    <a:lstStyle/>
                    <a:p>
                      <a:pPr algn="ctr">
                        <a:lnSpc>
                          <a:spcPct val="150000"/>
                        </a:lnSpc>
                        <a:spcBef>
                          <a:spcPts val="500"/>
                        </a:spcBef>
                        <a:spcAft>
                          <a:spcPts val="1000"/>
                        </a:spcAft>
                        <a:buNone/>
                      </a:pPr>
                      <a:endParaRPr lang="en-IN" sz="1400" dirty="0">
                        <a:effectLst/>
                      </a:endParaRPr>
                    </a:p>
                    <a:p>
                      <a:pPr algn="ctr">
                        <a:lnSpc>
                          <a:spcPct val="150000"/>
                        </a:lnSpc>
                        <a:spcBef>
                          <a:spcPts val="500"/>
                        </a:spcBef>
                        <a:spcAft>
                          <a:spcPts val="1000"/>
                        </a:spcAft>
                        <a:buNone/>
                      </a:pPr>
                      <a:r>
                        <a:rPr lang="en-IN" sz="1400" dirty="0">
                          <a:effectLst/>
                        </a:rPr>
                        <a:t>42</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9743" marR="5974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500"/>
                        </a:spcBef>
                        <a:spcAft>
                          <a:spcPts val="1000"/>
                        </a:spcAft>
                        <a:buNone/>
                      </a:pPr>
                      <a:endParaRPr lang="en-IN" sz="1400" dirty="0">
                        <a:effectLst/>
                      </a:endParaRPr>
                    </a:p>
                    <a:p>
                      <a:pPr algn="ctr">
                        <a:lnSpc>
                          <a:spcPct val="150000"/>
                        </a:lnSpc>
                        <a:spcBef>
                          <a:spcPts val="500"/>
                        </a:spcBef>
                        <a:spcAft>
                          <a:spcPts val="1000"/>
                        </a:spcAft>
                        <a:buNone/>
                      </a:pPr>
                      <a:r>
                        <a:rPr lang="en-IN" sz="1400" dirty="0">
                          <a:effectLst/>
                        </a:rPr>
                        <a:t>B_08</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9743" marR="5974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buNone/>
                      </a:pPr>
                      <a:endParaRPr lang="en-IN" sz="1400" dirty="0">
                        <a:effectLst/>
                      </a:endParaRPr>
                    </a:p>
                    <a:p>
                      <a:pPr algn="ctr">
                        <a:lnSpc>
                          <a:spcPct val="150000"/>
                        </a:lnSpc>
                        <a:spcAft>
                          <a:spcPts val="800"/>
                        </a:spcAft>
                        <a:buNone/>
                      </a:pPr>
                      <a:r>
                        <a:rPr lang="en-IN" sz="1400" dirty="0">
                          <a:effectLst/>
                        </a:rPr>
                        <a:t>23002401110022</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buNone/>
                      </a:pPr>
                      <a:endParaRPr lang="en-IN" sz="1400" dirty="0">
                        <a:effectLst/>
                      </a:endParaRPr>
                    </a:p>
                    <a:p>
                      <a:pPr algn="ctr">
                        <a:lnSpc>
                          <a:spcPct val="150000"/>
                        </a:lnSpc>
                        <a:spcAft>
                          <a:spcPts val="800"/>
                        </a:spcAft>
                        <a:buNone/>
                      </a:pPr>
                      <a:r>
                        <a:rPr lang="en-IN" sz="1400" dirty="0">
                          <a:effectLst/>
                        </a:rPr>
                        <a:t>Kushwaha Vijay Rajendra</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3611378"/>
                  </a:ext>
                </a:extLst>
              </a:tr>
              <a:tr h="1021836">
                <a:tc>
                  <a:txBody>
                    <a:bodyPr/>
                    <a:lstStyle/>
                    <a:p>
                      <a:pPr algn="ctr">
                        <a:lnSpc>
                          <a:spcPct val="150000"/>
                        </a:lnSpc>
                        <a:spcBef>
                          <a:spcPts val="500"/>
                        </a:spcBef>
                        <a:spcAft>
                          <a:spcPts val="1000"/>
                        </a:spcAft>
                        <a:buNone/>
                      </a:pPr>
                      <a:endParaRPr lang="en-IN" sz="1400" dirty="0">
                        <a:effectLst/>
                      </a:endParaRPr>
                    </a:p>
                    <a:p>
                      <a:pPr algn="ctr">
                        <a:lnSpc>
                          <a:spcPct val="150000"/>
                        </a:lnSpc>
                        <a:spcBef>
                          <a:spcPts val="500"/>
                        </a:spcBef>
                        <a:spcAft>
                          <a:spcPts val="1000"/>
                        </a:spcAft>
                        <a:buNone/>
                      </a:pPr>
                      <a:r>
                        <a:rPr lang="en-IN" sz="1400" dirty="0">
                          <a:effectLst/>
                        </a:rPr>
                        <a:t>42</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9743" marR="5974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500"/>
                        </a:spcBef>
                        <a:spcAft>
                          <a:spcPts val="1000"/>
                        </a:spcAft>
                        <a:buNone/>
                      </a:pPr>
                      <a:endParaRPr lang="en-IN" sz="1400" dirty="0">
                        <a:effectLst/>
                      </a:endParaRPr>
                    </a:p>
                    <a:p>
                      <a:pPr algn="ctr">
                        <a:lnSpc>
                          <a:spcPct val="150000"/>
                        </a:lnSpc>
                        <a:spcBef>
                          <a:spcPts val="500"/>
                        </a:spcBef>
                        <a:spcAft>
                          <a:spcPts val="1000"/>
                        </a:spcAft>
                        <a:buNone/>
                      </a:pPr>
                      <a:r>
                        <a:rPr lang="en-IN" sz="1400" dirty="0">
                          <a:effectLst/>
                        </a:rPr>
                        <a:t>B_24</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9743" marR="5974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buNone/>
                      </a:pPr>
                      <a:endParaRPr lang="en-IN" sz="1400" dirty="0">
                        <a:effectLst/>
                      </a:endParaRPr>
                    </a:p>
                    <a:p>
                      <a:pPr algn="ctr">
                        <a:lnSpc>
                          <a:spcPct val="150000"/>
                        </a:lnSpc>
                        <a:spcAft>
                          <a:spcPts val="800"/>
                        </a:spcAft>
                        <a:buNone/>
                      </a:pPr>
                      <a:r>
                        <a:rPr lang="en-IN" sz="1400" dirty="0">
                          <a:effectLst/>
                        </a:rPr>
                        <a:t>23002401110055</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buNone/>
                      </a:pPr>
                      <a:endParaRPr lang="en-IN" sz="1400" dirty="0">
                        <a:effectLst/>
                      </a:endParaRPr>
                    </a:p>
                    <a:p>
                      <a:pPr algn="ctr">
                        <a:lnSpc>
                          <a:spcPct val="150000"/>
                        </a:lnSpc>
                        <a:spcAft>
                          <a:spcPts val="800"/>
                        </a:spcAft>
                        <a:buNone/>
                      </a:pPr>
                      <a:r>
                        <a:rPr lang="en-IN" sz="1400" dirty="0">
                          <a:effectLst/>
                        </a:rPr>
                        <a:t>Varma Shivam Nareshkumar</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148530"/>
                  </a:ext>
                </a:extLst>
              </a:tr>
            </a:tbl>
          </a:graphicData>
        </a:graphic>
      </p:graphicFrame>
      <p:sp>
        <p:nvSpPr>
          <p:cNvPr id="3" name="Rectangle 1">
            <a:extLst>
              <a:ext uri="{FF2B5EF4-FFF2-40B4-BE49-F238E27FC236}">
                <a16:creationId xmlns:a16="http://schemas.microsoft.com/office/drawing/2014/main" id="{1135966E-826B-5E54-3EC8-EF4463F85098}"/>
              </a:ext>
            </a:extLst>
          </p:cNvPr>
          <p:cNvSpPr>
            <a:spLocks noChangeArrowheads="1"/>
          </p:cNvSpPr>
          <p:nvPr/>
        </p:nvSpPr>
        <p:spPr bwMode="auto">
          <a:xfrm>
            <a:off x="725947" y="1001581"/>
            <a:ext cx="131449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Group Members: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7364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7976" y="464312"/>
            <a:ext cx="9702800" cy="7875233"/>
          </a:xfrm>
          <a:prstGeom prst="rect">
            <a:avLst/>
          </a:prstGeom>
        </p:spPr>
        <p:txBody>
          <a:bodyPr wrap="square">
            <a:spAutoFit/>
          </a:bodyPr>
          <a:lstStyle/>
          <a:p>
            <a:pPr marL="0" lvl="0" indent="0">
              <a:lnSpc>
                <a:spcPct val="107000"/>
              </a:lnSpc>
              <a:spcAft>
                <a:spcPts val="800"/>
              </a:spcAft>
              <a:buNone/>
              <a:tabLst>
                <a:tab pos="457200" algn="l"/>
              </a:tabLst>
            </a:pPr>
            <a:r>
              <a:rPr lang="en-IN" sz="2800" b="1" dirty="0">
                <a:effectLst/>
                <a:latin typeface="Times New Roman" panose="02020603050405020304" pitchFamily="18" charset="0"/>
                <a:ea typeface="Calibri" panose="020F0502020204030204" pitchFamily="34" charset="0"/>
              </a:rPr>
              <a:t> </a:t>
            </a:r>
            <a:r>
              <a:rPr lang="en-IN" sz="2800" b="1" u="sng" dirty="0">
                <a:effectLst/>
                <a:latin typeface="Times New Roman" panose="02020603050405020304" pitchFamily="18" charset="0"/>
                <a:ea typeface="Calibri" panose="020F0502020204030204" pitchFamily="34" charset="0"/>
              </a:rPr>
              <a:t>Assumptions  </a:t>
            </a:r>
          </a:p>
          <a:p>
            <a:pPr marL="0" lvl="0" indent="0">
              <a:lnSpc>
                <a:spcPct val="107000"/>
              </a:lnSpc>
              <a:spcAft>
                <a:spcPts val="800"/>
              </a:spcAft>
              <a:buNone/>
              <a:tabLst>
                <a:tab pos="457200" algn="l"/>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Growing Trend</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Rising demand for online clothing shopping in India.</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&amp; Internet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Customers mainly shop via mobile with stable internet.</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Diverse Preferences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Wide variety of categories needed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Men,Women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Kids).</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Payment Options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Multiple payment methods required ( cards, COD).</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Delivery Expectations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Fast, reliable delivery with tracking (same/next-day in metros).</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Trust &amp; Security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Secure payments and data protection are essential.</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Competitive Pricing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Price comparisons require attractive deals and discounts.</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Festive Demand</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Higher traffic during festivals; scalable infrastructure needed.</a:t>
            </a:r>
          </a:p>
          <a:p>
            <a:pPr marR="0" lvl="0" algn="just" defTabSz="914400" rtl="0" eaLnBrk="0" fontAlgn="base" latinLnBrk="0" hangingPunct="0">
              <a:lnSpc>
                <a:spcPct val="15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tabLst/>
            </a:pPr>
            <a:endParaRPr lang="en-IN" sz="2800" b="1" u="sng"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800" dirty="0"/>
          </a:p>
          <a:p>
            <a:endParaRPr lang="en-IN" sz="2800" dirty="0"/>
          </a:p>
          <a:p>
            <a:endParaRPr lang="en-IN" sz="2800" dirty="0"/>
          </a:p>
          <a:p>
            <a:endParaRPr lang="en-IN" sz="2800" dirty="0"/>
          </a:p>
          <a:p>
            <a:endParaRPr lang="en-IN" sz="2800" dirty="0"/>
          </a:p>
        </p:txBody>
      </p:sp>
    </p:spTree>
    <p:extLst>
      <p:ext uri="{BB962C8B-B14F-4D97-AF65-F5344CB8AC3E}">
        <p14:creationId xmlns:p14="http://schemas.microsoft.com/office/powerpoint/2010/main" val="131985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3162E-7B52-2D37-5A1B-E3F42BB9029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045B63-C3B8-B45A-1DF6-F2A30C0F2213}"/>
              </a:ext>
            </a:extLst>
          </p:cNvPr>
          <p:cNvSpPr/>
          <p:nvPr/>
        </p:nvSpPr>
        <p:spPr>
          <a:xfrm>
            <a:off x="1093215" y="266191"/>
            <a:ext cx="10106087" cy="5838008"/>
          </a:xfrm>
          <a:prstGeom prst="rect">
            <a:avLst/>
          </a:prstGeom>
        </p:spPr>
        <p:txBody>
          <a:bodyPr wrap="square">
            <a:spAutoFit/>
          </a:bodyPr>
          <a:lstStyle/>
          <a:p>
            <a:pPr marL="0" indent="0">
              <a:buNone/>
            </a:pPr>
            <a:r>
              <a:rPr lang="en-IN" sz="2800" b="1" u="sng" dirty="0">
                <a:latin typeface="Times New Roman" panose="02020603050405020304" pitchFamily="18" charset="0"/>
                <a:cs typeface="Times New Roman" panose="02020603050405020304" pitchFamily="18" charset="0"/>
              </a:rPr>
              <a:t>Constraints</a:t>
            </a:r>
          </a:p>
          <a:p>
            <a:pPr marL="0" indent="0">
              <a:buNone/>
            </a:pPr>
            <a:endParaRPr lang="en-IN" b="1" u="sng"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Logistics &amp; Delivery Limitations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Fast delivery is easy in metros but slower in rural areas due to       logistical challenges.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Competition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Must compete with major e-commerce giants like Amazon, Flipkart, and Myntra.</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Payment Failures &amp; Fraud</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Risk of failed payments, chargebacks, or fraudulent orders.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Return &amp; Refund Management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Efficient handling of returns while minimizing losses.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Inventory Management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Real-time stock tracking to prevent overselling.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 Trust Issues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Some users may be hesitant due to past negative online shopping experiences.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Technical Scalability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Need to handle traffic spikes during sales or festive seasons.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Regional Language Support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Localization required to cater to diverse languages across India.</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Internet Speed Variability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Optimize for customers with slow internet in remote areas.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Regulatory Compliance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Adherence to e-commerce laws, data protection rules, and GST regulations</a:t>
            </a: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668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7" y="2795210"/>
            <a:ext cx="11470242" cy="2092881"/>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ADVANTAGES AND LIMITATIONS  </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1.8</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2531176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91801E-ECDC-B05B-6D84-08AAE7B4007A}"/>
              </a:ext>
            </a:extLst>
          </p:cNvPr>
          <p:cNvSpPr txBox="1"/>
          <p:nvPr/>
        </p:nvSpPr>
        <p:spPr>
          <a:xfrm>
            <a:off x="350520" y="304224"/>
            <a:ext cx="11490960" cy="5955476"/>
          </a:xfrm>
          <a:prstGeom prst="rect">
            <a:avLst/>
          </a:prstGeom>
          <a:noFill/>
        </p:spPr>
        <p:txBody>
          <a:bodyPr wrap="square" numCol="1">
            <a:spAutoFit/>
          </a:bodyPr>
          <a:lstStyle/>
          <a:p>
            <a:pPr algn="just"/>
            <a:r>
              <a:rPr lang="en-US" sz="3200" b="1" dirty="0">
                <a:latin typeface="Times New Roman" panose="02020603050405020304" pitchFamily="18" charset="0"/>
                <a:cs typeface="Times New Roman" panose="02020603050405020304" pitchFamily="18" charset="0"/>
              </a:rPr>
              <a:t>Advantages</a:t>
            </a:r>
          </a:p>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Targeted Local Audience</a:t>
            </a:r>
            <a:r>
              <a:rPr lang="en-US" altLang="en-US" dirty="0">
                <a:latin typeface="Times New Roman" panose="02020603050405020304" pitchFamily="18" charset="0"/>
                <a:cs typeface="Times New Roman" panose="02020603050405020304" pitchFamily="18" charset="0"/>
              </a:rPr>
              <a:t>: Focus on local trends to build strong relationships and community loyalty.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Diverse Product Range</a:t>
            </a:r>
            <a:r>
              <a:rPr lang="en-US" altLang="en-US" dirty="0">
                <a:latin typeface="Times New Roman" panose="02020603050405020304" pitchFamily="18" charset="0"/>
                <a:cs typeface="Times New Roman" panose="02020603050405020304" pitchFamily="18" charset="0"/>
              </a:rPr>
              <a:t>: Offer a wide variety of clothing styles, sizes, and options for all customer needs.</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Convenient Payment &amp; Checkout</a:t>
            </a:r>
            <a:r>
              <a:rPr lang="en-US" altLang="en-US" dirty="0">
                <a:latin typeface="Times New Roman" panose="02020603050405020304" pitchFamily="18" charset="0"/>
                <a:cs typeface="Times New Roman" panose="02020603050405020304" pitchFamily="18" charset="0"/>
              </a:rPr>
              <a:t>: Multiple payment methods (PayPal, COD, cards) ensure customer convenience and security.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Reduced Shipping Costs</a:t>
            </a:r>
            <a:r>
              <a:rPr lang="en-US" altLang="en-US" dirty="0">
                <a:latin typeface="Times New Roman" panose="02020603050405020304" pitchFamily="18" charset="0"/>
                <a:cs typeface="Times New Roman" panose="02020603050405020304" pitchFamily="18" charset="0"/>
              </a:rPr>
              <a:t>: Local delivery options reduce shipping costs and enable faster delivery (same/next-day).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Building Local Brand Identity</a:t>
            </a:r>
            <a:r>
              <a:rPr lang="en-US" altLang="en-US" dirty="0">
                <a:latin typeface="Times New Roman" panose="02020603050405020304" pitchFamily="18" charset="0"/>
                <a:cs typeface="Times New Roman" panose="02020603050405020304" pitchFamily="18" charset="0"/>
              </a:rPr>
              <a:t>: Establish strong community presence for word-of-mouth referrals and local partnerships</a:t>
            </a:r>
          </a:p>
          <a:p>
            <a:pPr marL="342900" indent="-342900" algn="just">
              <a:buFont typeface="Arial" panose="020B0604020202020204" pitchFamily="34" charset="0"/>
              <a:buChar char="•"/>
            </a:pPr>
            <a:endParaRPr lang="en-US" sz="2300" b="1" dirty="0">
              <a:latin typeface="Times New Roman" panose="02020603050405020304" pitchFamily="18" charset="0"/>
              <a:cs typeface="Times New Roman" panose="02020603050405020304" pitchFamily="18" charset="0"/>
            </a:endParaRPr>
          </a:p>
          <a:p>
            <a:pPr lvl="2" algn="just"/>
            <a:endParaRPr lang="en-US" sz="2300" dirty="0">
              <a:latin typeface="Times New Roman" panose="02020603050405020304" pitchFamily="18" charset="0"/>
              <a:cs typeface="Times New Roman" panose="02020603050405020304" pitchFamily="18" charset="0"/>
            </a:endParaRPr>
          </a:p>
          <a:p>
            <a:pPr algn="just"/>
            <a:endParaRPr lang="en-US" sz="2300" dirty="0">
              <a:latin typeface="Times New Roman" panose="02020603050405020304" pitchFamily="18" charset="0"/>
              <a:cs typeface="Times New Roman" panose="02020603050405020304" pitchFamily="18" charset="0"/>
            </a:endParaRPr>
          </a:p>
          <a:p>
            <a:pPr algn="just">
              <a:buFont typeface="+mj-lt"/>
              <a:buAutoNum type="arabicPeriod"/>
            </a:pPr>
            <a:endParaRPr lang="en-US" sz="2300" dirty="0">
              <a:latin typeface="Times New Roman" panose="02020603050405020304" pitchFamily="18" charset="0"/>
              <a:cs typeface="Times New Roman" panose="02020603050405020304" pitchFamily="18" charset="0"/>
            </a:endParaRPr>
          </a:p>
          <a:p>
            <a:pPr marL="0" indent="0" algn="just">
              <a:buNone/>
            </a:pPr>
            <a:endParaRPr lang="en-US" sz="2300" dirty="0">
              <a:latin typeface="Times New Roman" panose="02020603050405020304" pitchFamily="18" charset="0"/>
              <a:cs typeface="Times New Roman" panose="02020603050405020304" pitchFamily="18" charset="0"/>
            </a:endParaRPr>
          </a:p>
          <a:p>
            <a:pPr algn="just"/>
            <a:endParaRPr lang="en-IN" sz="1800" dirty="0"/>
          </a:p>
        </p:txBody>
      </p:sp>
    </p:spTree>
    <p:extLst>
      <p:ext uri="{BB962C8B-B14F-4D97-AF65-F5344CB8AC3E}">
        <p14:creationId xmlns:p14="http://schemas.microsoft.com/office/powerpoint/2010/main" val="3918265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040" y="650240"/>
            <a:ext cx="8696960" cy="58477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Limitations</a:t>
            </a:r>
            <a:r>
              <a:rPr lang="en-US" b="1" dirty="0"/>
              <a:t>:</a:t>
            </a:r>
            <a:endParaRPr lang="en-IN" dirty="0"/>
          </a:p>
        </p:txBody>
      </p:sp>
      <p:sp>
        <p:nvSpPr>
          <p:cNvPr id="6" name="TextBox 5">
            <a:extLst>
              <a:ext uri="{FF2B5EF4-FFF2-40B4-BE49-F238E27FC236}">
                <a16:creationId xmlns:a16="http://schemas.microsoft.com/office/drawing/2014/main" id="{A67420FF-02FB-1A3C-7F57-27974F776DCE}"/>
              </a:ext>
            </a:extLst>
          </p:cNvPr>
          <p:cNvSpPr txBox="1"/>
          <p:nvPr/>
        </p:nvSpPr>
        <p:spPr>
          <a:xfrm>
            <a:off x="613008" y="1798320"/>
            <a:ext cx="11170920" cy="3366563"/>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Market Reach</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Geographical constraints limit growth compared to global platforms; seasonal demand affects sales.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Competition with Local Stores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Faces competition from physical stores, and price sensitivity may drive customers to shop in-store.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Initial Development &amp; Maintenance Costs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High initial investment for website development and ongoing maintenance costs.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Technical Challenges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Downtime and payment gateway errors can lead to lost sales and customer dissatisfaction.</a:t>
            </a:r>
          </a:p>
          <a:p>
            <a:pPr algn="just">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797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880080" y="3079011"/>
            <a:ext cx="7876873" cy="2492990"/>
          </a:xfrm>
          <a:prstGeom prst="rect">
            <a:avLst/>
          </a:prstGeom>
          <a:noFill/>
          <a:ln>
            <a:noFill/>
          </a:ln>
        </p:spPr>
        <p:txBody>
          <a:bodyPr spcFirstLastPara="1" wrap="square" lIns="0" tIns="0" rIns="0" bIns="0" anchor="t" anchorCtr="0">
            <a:spAutoFit/>
          </a:bodyPr>
          <a:lstStyle/>
          <a:p>
            <a:r>
              <a:rPr lang="en-US" sz="5400" dirty="0">
                <a:latin typeface="Archivo Black"/>
                <a:ea typeface="Archivo Black"/>
                <a:cs typeface="Archivo Black"/>
                <a:sym typeface="Archivo Black"/>
              </a:rPr>
              <a:t>REQUIREMENT DETERMINATION </a:t>
            </a:r>
            <a:r>
              <a:rPr lang="en-IN" sz="5400" dirty="0">
                <a:sym typeface="Archivo Black"/>
              </a:rPr>
              <a:t>AND</a:t>
            </a:r>
            <a:r>
              <a:rPr lang="en-IN" sz="5400" dirty="0"/>
              <a:t> ANALYSIS</a:t>
            </a:r>
            <a:endParaRPr sz="54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2</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783945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7" y="2803836"/>
            <a:ext cx="10173633" cy="2092881"/>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REQUIREMENT DETERMINATION</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2.1</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3956758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493" y="140209"/>
            <a:ext cx="3178819" cy="458844"/>
          </a:xfrm>
          <a:prstGeom prst="rect">
            <a:avLst/>
          </a:prstGeom>
        </p:spPr>
        <p:txBody>
          <a:bodyPr wrap="none">
            <a:spAutoFit/>
          </a:bodyPr>
          <a:lstStyle/>
          <a:p>
            <a:pPr algn="just">
              <a:lnSpc>
                <a:spcPct val="115000"/>
              </a:lnSpc>
              <a:spcBef>
                <a:spcPts val="500"/>
              </a:spcBef>
              <a:spcAft>
                <a:spcPts val="1000"/>
              </a:spcAft>
            </a:pPr>
            <a:r>
              <a:rPr lang="en-IN" sz="2200" b="1" dirty="0">
                <a:latin typeface="Calibri" panose="020F0502020204030204" pitchFamily="34" charset="0"/>
                <a:ea typeface="Times New Roman" panose="02020603050405020304" pitchFamily="18" charset="0"/>
                <a:cs typeface="Times New Roman" panose="02020603050405020304" pitchFamily="18" charset="0"/>
              </a:rPr>
              <a:t>Functional Requirements</a:t>
            </a:r>
            <a:r>
              <a:rPr lang="en-IN" b="1" dirty="0">
                <a:latin typeface="Calibri" panose="020F0502020204030204" pitchFamily="34" charset="0"/>
                <a:ea typeface="Times New Roman" panose="02020603050405020304" pitchFamily="18" charset="0"/>
                <a:cs typeface="Times New Roman" panose="02020603050405020304" pitchFamily="18" charset="0"/>
              </a:rPr>
              <a:t>:</a:t>
            </a:r>
            <a:endParaRPr lang="en-IN" sz="105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E7BF814-B197-6868-0F94-C43C911FBE84}"/>
              </a:ext>
            </a:extLst>
          </p:cNvPr>
          <p:cNvSpPr txBox="1"/>
          <p:nvPr/>
        </p:nvSpPr>
        <p:spPr>
          <a:xfrm>
            <a:off x="1169845" y="599053"/>
            <a:ext cx="9479280" cy="6050631"/>
          </a:xfrm>
          <a:prstGeom prst="rect">
            <a:avLst/>
          </a:prstGeom>
          <a:noFill/>
        </p:spPr>
        <p:txBody>
          <a:bodyPr wrap="square">
            <a:spAutoFit/>
          </a:bodyPr>
          <a:lstStyle/>
          <a:p>
            <a:pPr marL="1143000" algn="just">
              <a:lnSpc>
                <a:spcPct val="107000"/>
              </a:lnSpc>
              <a:spcAft>
                <a:spcPts val="800"/>
              </a:spcAft>
              <a:buNone/>
              <a:tabLst>
                <a:tab pos="1211580" algn="l"/>
              </a:tabLst>
            </a:pPr>
            <a:r>
              <a:rPr lang="en-IN" sz="1600" b="1" dirty="0">
                <a:effectLst/>
                <a:latin typeface="Times New Roman" panose="02020603050405020304" pitchFamily="18" charset="0"/>
                <a:ea typeface="Times New Roman" panose="02020603050405020304" pitchFamily="18" charset="0"/>
              </a:rPr>
              <a:t>a. </a:t>
            </a:r>
            <a:r>
              <a:rPr lang="en-IN" b="1" dirty="0">
                <a:effectLst/>
                <a:latin typeface="Times New Roman" panose="02020603050405020304" pitchFamily="18" charset="0"/>
                <a:ea typeface="Times New Roman" panose="02020603050405020304" pitchFamily="18" charset="0"/>
              </a:rPr>
              <a:t>User Authentication &amp; Account Management</a:t>
            </a:r>
            <a:endParaRPr lang="en-IN" dirty="0">
              <a:effectLst/>
              <a:latin typeface="Calibri" panose="020F0502020204030204" pitchFamily="34" charset="0"/>
              <a:ea typeface="Calibri" panose="020F0502020204030204" pitchFamily="34" charset="0"/>
            </a:endParaRPr>
          </a:p>
          <a:p>
            <a:pPr marL="1600200" lvl="3" indent="-2286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Secure sign-up and login using email, mobile OTP, or social media.</a:t>
            </a:r>
            <a:endParaRPr lang="en-IN" dirty="0">
              <a:effectLst/>
              <a:latin typeface="Noto Sans Symbols"/>
              <a:ea typeface="Noto Sans Symbols"/>
              <a:cs typeface="Noto Sans Symbols"/>
            </a:endParaRPr>
          </a:p>
          <a:p>
            <a:pPr marL="1600200" lvl="3" indent="-2286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Profile management for users to save addresses, view order history, and manage preferences.</a:t>
            </a:r>
            <a:endParaRPr lang="en-IN" dirty="0">
              <a:effectLst/>
              <a:latin typeface="Noto Sans Symbols"/>
              <a:ea typeface="Noto Sans Symbols"/>
              <a:cs typeface="Noto Sans Symbols"/>
            </a:endParaRPr>
          </a:p>
          <a:p>
            <a:pPr marL="1143000"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b. Product </a:t>
            </a:r>
            <a:r>
              <a:rPr lang="en-IN" b="1" dirty="0" err="1">
                <a:effectLst/>
                <a:latin typeface="Times New Roman" panose="02020603050405020304" pitchFamily="18" charset="0"/>
                <a:ea typeface="Times New Roman" panose="02020603050405020304" pitchFamily="18" charset="0"/>
              </a:rPr>
              <a:t>Catalog</a:t>
            </a:r>
            <a:r>
              <a:rPr lang="en-IN" b="1" dirty="0">
                <a:effectLst/>
                <a:latin typeface="Times New Roman" panose="02020603050405020304" pitchFamily="18" charset="0"/>
                <a:ea typeface="Times New Roman" panose="02020603050405020304" pitchFamily="18" charset="0"/>
              </a:rPr>
              <a:t> &amp; Search Functionality</a:t>
            </a:r>
            <a:endParaRPr lang="en-IN" dirty="0">
              <a:effectLst/>
              <a:latin typeface="Calibri" panose="020F0502020204030204" pitchFamily="34" charset="0"/>
              <a:ea typeface="Calibri" panose="020F0502020204030204" pitchFamily="34" charset="0"/>
            </a:endParaRPr>
          </a:p>
          <a:p>
            <a:pPr marL="1600200" lvl="3" indent="-2286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Products categorized under Men, Women, Kids, Ethnic Wear, Western Wear, Accessories, etc.</a:t>
            </a:r>
            <a:endParaRPr lang="en-IN" dirty="0">
              <a:effectLst/>
              <a:latin typeface="Noto Sans Symbols"/>
              <a:ea typeface="Noto Sans Symbols"/>
              <a:cs typeface="Noto Sans Symbols"/>
            </a:endParaRPr>
          </a:p>
          <a:p>
            <a:pPr marL="1600200" lvl="3" indent="-2286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Advanced filters based on price, brand, size, fabric, </a:t>
            </a:r>
            <a:r>
              <a:rPr lang="en-IN" dirty="0" err="1">
                <a:effectLst/>
                <a:latin typeface="Times New Roman" panose="02020603050405020304" pitchFamily="18" charset="0"/>
                <a:ea typeface="Times New Roman" panose="02020603050405020304" pitchFamily="18" charset="0"/>
                <a:cs typeface="Noto Sans Symbols"/>
              </a:rPr>
              <a:t>color</a:t>
            </a:r>
            <a:r>
              <a:rPr lang="en-IN" dirty="0">
                <a:effectLst/>
                <a:latin typeface="Times New Roman" panose="02020603050405020304" pitchFamily="18" charset="0"/>
                <a:ea typeface="Times New Roman" panose="02020603050405020304" pitchFamily="18" charset="0"/>
                <a:cs typeface="Noto Sans Symbols"/>
              </a:rPr>
              <a:t>, and discounts.</a:t>
            </a:r>
            <a:endParaRPr lang="en-IN" dirty="0">
              <a:effectLst/>
              <a:latin typeface="Noto Sans Symbols"/>
              <a:ea typeface="Noto Sans Symbols"/>
              <a:cs typeface="Noto Sans Symbols"/>
            </a:endParaRPr>
          </a:p>
          <a:p>
            <a:pPr marL="1600200" lvl="3" indent="-2286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AI-powered recommendations based on browsing history and past purchases.</a:t>
            </a:r>
            <a:endParaRPr lang="en-IN" dirty="0">
              <a:effectLst/>
              <a:latin typeface="Noto Sans Symbols"/>
              <a:ea typeface="Noto Sans Symbols"/>
              <a:cs typeface="Noto Sans Symbols"/>
            </a:endParaRPr>
          </a:p>
          <a:p>
            <a:pPr marL="1143000"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c. Shopping Cart &amp; Checkout Process</a:t>
            </a:r>
            <a:endParaRPr lang="en-IN" dirty="0">
              <a:effectLst/>
              <a:latin typeface="Calibri" panose="020F0502020204030204" pitchFamily="34" charset="0"/>
              <a:ea typeface="Calibri" panose="020F0502020204030204" pitchFamily="34" charset="0"/>
            </a:endParaRPr>
          </a:p>
          <a:p>
            <a:pPr marL="1600200" lvl="3" indent="-2286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Users can add, remove, or update items in the cart.</a:t>
            </a:r>
            <a:endParaRPr lang="en-IN" dirty="0">
              <a:effectLst/>
              <a:latin typeface="Noto Sans Symbols"/>
              <a:ea typeface="Noto Sans Symbols"/>
              <a:cs typeface="Noto Sans Symbols"/>
            </a:endParaRPr>
          </a:p>
          <a:p>
            <a:pPr marL="1600200" lvl="3" indent="-2286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Secure checkout with multiple payment options Cards, COD).</a:t>
            </a:r>
            <a:endParaRPr lang="en-IN" dirty="0">
              <a:effectLst/>
              <a:latin typeface="Noto Sans Symbols"/>
              <a:ea typeface="Noto Sans Symbols"/>
              <a:cs typeface="Noto Sans Symbols"/>
            </a:endParaRPr>
          </a:p>
          <a:p>
            <a:pPr marL="1143000"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d. Order Management </a:t>
            </a:r>
            <a:endParaRPr lang="en-IN" dirty="0">
              <a:effectLst/>
              <a:latin typeface="Calibri" panose="020F0502020204030204" pitchFamily="34" charset="0"/>
              <a:ea typeface="Calibri" panose="020F0502020204030204" pitchFamily="34" charset="0"/>
            </a:endParaRPr>
          </a:p>
          <a:p>
            <a:pPr marL="1600200" lvl="3" indent="-2286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Admins can view and manage customer orders, including order status and shipping details.</a:t>
            </a:r>
            <a:endParaRPr lang="en-IN" dirty="0">
              <a:effectLst/>
              <a:latin typeface="Noto Sans Symbols"/>
              <a:ea typeface="Noto Sans Symbols"/>
              <a:cs typeface="Noto Sans Symbols"/>
            </a:endParaRPr>
          </a:p>
          <a:p>
            <a:pPr marL="1600200" lvl="3" indent="-2286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Customers should receive notifications about their order status </a:t>
            </a:r>
            <a:endParaRPr lang="en-IN" dirty="0">
              <a:effectLst/>
              <a:latin typeface="Noto Sans Symbols"/>
              <a:ea typeface="Noto Sans Symbols"/>
              <a:cs typeface="Noto Sans Symbols"/>
            </a:endParaRPr>
          </a:p>
        </p:txBody>
      </p:sp>
    </p:spTree>
    <p:extLst>
      <p:ext uri="{BB962C8B-B14F-4D97-AF65-F5344CB8AC3E}">
        <p14:creationId xmlns:p14="http://schemas.microsoft.com/office/powerpoint/2010/main" val="4151021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1615" y="905408"/>
            <a:ext cx="9492343" cy="4762586"/>
          </a:xfrm>
          <a:prstGeom prst="rect">
            <a:avLst/>
          </a:prstGeom>
        </p:spPr>
        <p:txBody>
          <a:bodyPr wrap="square">
            <a:spAutoFit/>
          </a:bodyPr>
          <a:lstStyle/>
          <a:p>
            <a:pPr marL="457200" algn="just">
              <a:lnSpc>
                <a:spcPct val="107000"/>
              </a:lnSpc>
              <a:spcAft>
                <a:spcPts val="800"/>
              </a:spcAft>
              <a:buNone/>
              <a:tabLst>
                <a:tab pos="121158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 Performance &amp; Scalability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website should handle high traffic, especially during festive sales.</a:t>
            </a:r>
            <a:endParaRPr lang="en-IN" dirty="0">
              <a:effectLst/>
              <a:latin typeface="Times New Roman" panose="02020603050405020304" pitchFamily="18" charset="0"/>
              <a:ea typeface="Noto Sans Symbols"/>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Page loading speed should be optimized for low internet connectivity areas.</a:t>
            </a:r>
            <a:endParaRPr lang="en-IN" dirty="0">
              <a:effectLst/>
              <a:latin typeface="Times New Roman" panose="02020603050405020304" pitchFamily="18" charset="0"/>
              <a:ea typeface="Noto Sans Symbols"/>
              <a:cs typeface="Times New Roman" panose="02020603050405020304" pitchFamily="18" charset="0"/>
            </a:endParaRPr>
          </a:p>
          <a:p>
            <a:pPr marL="457200" algn="just">
              <a:lnSpc>
                <a:spcPct val="107000"/>
              </a:lnSpc>
              <a:spcAft>
                <a:spcPts val="800"/>
              </a:spcAft>
              <a:buNone/>
              <a:tabLst>
                <a:tab pos="121158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b. Security &amp; Data Protection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End-to-end encryption for secure transactions and data privacy.</a:t>
            </a:r>
            <a:endParaRPr lang="en-IN" dirty="0">
              <a:effectLst/>
              <a:latin typeface="Times New Roman" panose="02020603050405020304" pitchFamily="18" charset="0"/>
              <a:ea typeface="Noto Sans Symbols"/>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Compliance with Indian e-commerce regulations (IT Act, GST, Data Protection Laws).</a:t>
            </a:r>
            <a:endParaRPr lang="en-IN" dirty="0">
              <a:effectLst/>
              <a:latin typeface="Times New Roman" panose="02020603050405020304" pitchFamily="18" charset="0"/>
              <a:ea typeface="Noto Sans Symbols"/>
              <a:cs typeface="Times New Roman" panose="02020603050405020304" pitchFamily="18" charset="0"/>
            </a:endParaRPr>
          </a:p>
          <a:p>
            <a:pPr marL="457200" algn="just">
              <a:lnSpc>
                <a:spcPct val="107000"/>
              </a:lnSpc>
              <a:spcAft>
                <a:spcPts val="800"/>
              </a:spcAft>
              <a:buNone/>
              <a:tabLst>
                <a:tab pos="121158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c. Usability &amp; Accessibility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platform should be mobile-friendly and responsive.</a:t>
            </a:r>
            <a:endParaRPr lang="en-IN" dirty="0">
              <a:effectLst/>
              <a:latin typeface="Times New Roman" panose="02020603050405020304" pitchFamily="18" charset="0"/>
              <a:ea typeface="Noto Sans Symbols"/>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Support for regional languages to cater to diverse customers</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Times New Roman" panose="02020603050405020304" pitchFamily="18" charset="0"/>
              <a:ea typeface="Noto Sans Symbols"/>
              <a:cs typeface="Times New Roman" panose="02020603050405020304" pitchFamily="18" charset="0"/>
            </a:endParaRPr>
          </a:p>
          <a:p>
            <a:pPr marL="457200" algn="just">
              <a:lnSpc>
                <a:spcPct val="107000"/>
              </a:lnSpc>
              <a:spcAft>
                <a:spcPts val="800"/>
              </a:spcAft>
              <a:buNone/>
              <a:tabLst>
                <a:tab pos="121158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 Backup &amp; Recovery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Regular data backups to prevent loss of order and user information.</a:t>
            </a:r>
            <a:endParaRPr lang="en-IN" dirty="0">
              <a:effectLst/>
              <a:latin typeface="Times New Roman" panose="02020603050405020304" pitchFamily="18" charset="0"/>
              <a:ea typeface="Noto Sans Symbols"/>
              <a:cs typeface="Times New Roman" panose="02020603050405020304" pitchFamily="18" charset="0"/>
            </a:endParaRPr>
          </a:p>
          <a:p>
            <a:pPr marL="800100" lvl="1"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Disaster recovery plan for handling unexpected downtimes</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Times New Roman" panose="02020603050405020304" pitchFamily="18" charset="0"/>
              <a:ea typeface="Noto Sans Symbols"/>
              <a:cs typeface="Times New Roman" panose="02020603050405020304" pitchFamily="18" charset="0"/>
            </a:endParaRPr>
          </a:p>
        </p:txBody>
      </p:sp>
      <p:sp>
        <p:nvSpPr>
          <p:cNvPr id="4" name="Rectangle 3"/>
          <p:cNvSpPr/>
          <p:nvPr/>
        </p:nvSpPr>
        <p:spPr>
          <a:xfrm>
            <a:off x="0" y="155739"/>
            <a:ext cx="3919406" cy="430887"/>
          </a:xfrm>
          <a:prstGeom prst="rect">
            <a:avLst/>
          </a:prstGeom>
        </p:spPr>
        <p:txBody>
          <a:bodyPr wrap="none">
            <a:spAutoFit/>
          </a:bodyPr>
          <a:lstStyle/>
          <a:p>
            <a:r>
              <a:rPr lang="en-US" sz="2200" b="1" dirty="0">
                <a:latin typeface="Times New Roman" panose="02020603050405020304" pitchFamily="18" charset="0"/>
                <a:ea typeface="Times New Roman" panose="02020603050405020304" pitchFamily="18" charset="0"/>
              </a:rPr>
              <a:t>Non-Functional Requirements</a:t>
            </a:r>
            <a:r>
              <a:rPr lang="en-US" b="1" dirty="0">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4237918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7" y="2803836"/>
            <a:ext cx="10173633" cy="2092881"/>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REQUIREMENT SPECIFATION</a:t>
            </a:r>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2.2</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292425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99177568"/>
              </p:ext>
            </p:extLst>
          </p:nvPr>
        </p:nvGraphicFramePr>
        <p:xfrm>
          <a:off x="382495" y="627585"/>
          <a:ext cx="11262514" cy="6049135"/>
        </p:xfrm>
        <a:graphic>
          <a:graphicData uri="http://schemas.openxmlformats.org/drawingml/2006/table">
            <a:tbl>
              <a:tblPr firstRow="1" firstCol="1" bandRow="1">
                <a:tableStyleId>{5940675A-B579-460E-94D1-54222C63F5DA}</a:tableStyleId>
              </a:tblPr>
              <a:tblGrid>
                <a:gridCol w="1059589">
                  <a:extLst>
                    <a:ext uri="{9D8B030D-6E8A-4147-A177-3AD203B41FA5}">
                      <a16:colId xmlns:a16="http://schemas.microsoft.com/office/drawing/2014/main" val="20000"/>
                    </a:ext>
                  </a:extLst>
                </a:gridCol>
                <a:gridCol w="10202925">
                  <a:extLst>
                    <a:ext uri="{9D8B030D-6E8A-4147-A177-3AD203B41FA5}">
                      <a16:colId xmlns:a16="http://schemas.microsoft.com/office/drawing/2014/main" val="20001"/>
                    </a:ext>
                  </a:extLst>
                </a:gridCol>
              </a:tblGrid>
              <a:tr h="573219">
                <a:tc>
                  <a:txBody>
                    <a:bodyPr/>
                    <a:lstStyle/>
                    <a:p>
                      <a:pPr algn="ctr">
                        <a:lnSpc>
                          <a:spcPct val="115000"/>
                        </a:lnSpc>
                        <a:spcBef>
                          <a:spcPts val="500"/>
                        </a:spcBef>
                        <a:spcAft>
                          <a:spcPts val="0"/>
                        </a:spcAft>
                      </a:pPr>
                      <a:r>
                        <a:rPr lang="en-IN" sz="1400" dirty="0">
                          <a:solidFill>
                            <a:schemeClr val="tx1"/>
                          </a:solidFill>
                          <a:effectLst/>
                          <a:latin typeface="Times New Roman" panose="02020603050405020304" pitchFamily="18" charset="0"/>
                          <a:cs typeface="Times New Roman" panose="02020603050405020304" pitchFamily="18" charset="0"/>
                        </a:rPr>
                        <a:t>Sr. No</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solidFill>
                      <a:schemeClr val="accent2">
                        <a:lumMod val="20000"/>
                        <a:lumOff val="80000"/>
                      </a:schemeClr>
                    </a:solidFill>
                  </a:tcPr>
                </a:tc>
                <a:tc>
                  <a:txBody>
                    <a:bodyPr/>
                    <a:lstStyle/>
                    <a:p>
                      <a:pPr algn="ctr">
                        <a:lnSpc>
                          <a:spcPct val="115000"/>
                        </a:lnSpc>
                        <a:spcBef>
                          <a:spcPts val="500"/>
                        </a:spcBef>
                        <a:spcAft>
                          <a:spcPts val="0"/>
                        </a:spcAft>
                      </a:pPr>
                      <a:r>
                        <a:rPr lang="en-IN" sz="1400" dirty="0">
                          <a:solidFill>
                            <a:schemeClr val="tx1"/>
                          </a:solidFill>
                          <a:effectLst/>
                          <a:latin typeface="Times New Roman" panose="02020603050405020304" pitchFamily="18" charset="0"/>
                          <a:cs typeface="Times New Roman" panose="02020603050405020304" pitchFamily="18" charset="0"/>
                        </a:rPr>
                        <a:t>Details</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solidFill>
                      <a:schemeClr val="accent2">
                        <a:lumMod val="20000"/>
                        <a:lumOff val="80000"/>
                      </a:schemeClr>
                    </a:solidFill>
                  </a:tcPr>
                </a:tc>
                <a:extLst>
                  <a:ext uri="{0D108BD9-81ED-4DB2-BD59-A6C34878D82A}">
                    <a16:rowId xmlns:a16="http://schemas.microsoft.com/office/drawing/2014/main" val="10000"/>
                  </a:ext>
                </a:extLst>
              </a:tr>
              <a:tr h="286610">
                <a:tc>
                  <a:txBody>
                    <a:bodyPr/>
                    <a:lstStyle/>
                    <a:p>
                      <a:pPr algn="ctr">
                        <a:lnSpc>
                          <a:spcPct val="115000"/>
                        </a:lnSpc>
                        <a:spcBef>
                          <a:spcPts val="500"/>
                        </a:spcBef>
                        <a:spcAft>
                          <a:spcPts val="0"/>
                        </a:spcAft>
                      </a:pPr>
                      <a:r>
                        <a:rPr lang="en-IN" sz="1400" b="1" dirty="0">
                          <a:solidFill>
                            <a:schemeClr val="tx1"/>
                          </a:solidFill>
                          <a:effectLst/>
                          <a:latin typeface="Times New Roman" panose="02020603050405020304" pitchFamily="18" charset="0"/>
                          <a:cs typeface="Times New Roman" panose="02020603050405020304" pitchFamily="18" charset="0"/>
                        </a:rPr>
                        <a:t>1</a:t>
                      </a:r>
                      <a:endParaRPr lang="en-IN"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1" dirty="0">
                          <a:solidFill>
                            <a:schemeClr val="tx1"/>
                          </a:solidFill>
                          <a:effectLst/>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Introduction</a:t>
                      </a:r>
                      <a:endParaRPr lang="en-IN"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01"/>
                  </a:ext>
                </a:extLst>
              </a:tr>
              <a:tr h="286610">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1.1. </a:t>
                      </a:r>
                      <a:r>
                        <a:rPr lang="en-IN" sz="1400" b="0" dirty="0">
                          <a:solidFill>
                            <a:schemeClr val="tx1"/>
                          </a:solidFill>
                          <a:effectLst/>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Existing System</a:t>
                      </a:r>
                      <a:r>
                        <a:rPr lang="en-IN" sz="1400" b="0" baseline="0" dirty="0">
                          <a:solidFill>
                            <a:schemeClr val="tx1"/>
                          </a:solidFill>
                          <a:effectLst/>
                          <a:latin typeface="Times New Roman" panose="02020603050405020304" pitchFamily="18" charset="0"/>
                          <a:cs typeface="Times New Roman" panose="02020603050405020304" pitchFamily="18" charset="0"/>
                        </a:rPr>
                        <a:t> </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02"/>
                  </a:ext>
                </a:extLst>
              </a:tr>
              <a:tr h="286610">
                <a:tc>
                  <a:txBody>
                    <a:bodyPr/>
                    <a:lstStyle/>
                    <a:p>
                      <a:pPr algn="ctr">
                        <a:lnSpc>
                          <a:spcPct val="115000"/>
                        </a:lnSpc>
                        <a:spcBef>
                          <a:spcPts val="500"/>
                        </a:spcBef>
                        <a:spcAft>
                          <a:spcPts val="0"/>
                        </a:spcAft>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1.2. </a:t>
                      </a:r>
                      <a:r>
                        <a:rPr lang="en-IN" sz="1400" b="0" dirty="0">
                          <a:solidFill>
                            <a:schemeClr val="tx1"/>
                          </a:solidFill>
                          <a:effectLst/>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Need of the new system</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03"/>
                  </a:ext>
                </a:extLst>
              </a:tr>
              <a:tr h="286610">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marL="0" marR="0" indent="0" algn="l" defTabSz="914400" rtl="0" eaLnBrk="1" fontAlgn="auto" latinLnBrk="0" hangingPunct="1">
                        <a:lnSpc>
                          <a:spcPct val="115000"/>
                        </a:lnSpc>
                        <a:spcBef>
                          <a:spcPts val="500"/>
                        </a:spcBef>
                        <a:spcAft>
                          <a:spcPts val="0"/>
                        </a:spcAft>
                        <a:buClr>
                          <a:srgbClr val="000000"/>
                        </a:buClr>
                        <a:buSzTx/>
                        <a:buFont typeface="Arial"/>
                        <a:buNone/>
                        <a:tabLst/>
                        <a:defRPr/>
                      </a:pPr>
                      <a:r>
                        <a:rPr lang="en-IN" sz="1400" b="0" dirty="0">
                          <a:solidFill>
                            <a:schemeClr val="tx1"/>
                          </a:solidFill>
                          <a:effectLst/>
                          <a:latin typeface="Times New Roman" panose="02020603050405020304" pitchFamily="18" charset="0"/>
                          <a:cs typeface="Times New Roman" panose="02020603050405020304" pitchFamily="18" charset="0"/>
                        </a:rPr>
                        <a:t>1.3. </a:t>
                      </a:r>
                      <a:r>
                        <a:rPr lang="en-US" sz="1400" b="0" dirty="0">
                          <a:solidFill>
                            <a:schemeClr val="tx1"/>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Objective of the System</a:t>
                      </a:r>
                      <a:r>
                        <a:rPr lang="en-US" sz="1400" b="0" dirty="0">
                          <a:solidFill>
                            <a:schemeClr val="tx1"/>
                          </a:solidFill>
                          <a:latin typeface="Times New Roman" panose="02020603050405020304" pitchFamily="18" charset="0"/>
                          <a:cs typeface="Times New Roman" panose="02020603050405020304" pitchFamily="18" charset="0"/>
                        </a:rPr>
                        <a:t> </a:t>
                      </a:r>
                      <a:endParaRPr lang="en-IN" sz="1400" b="0" dirty="0">
                        <a:solidFill>
                          <a:schemeClr val="tx1"/>
                        </a:solidFill>
                        <a:latin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04"/>
                  </a:ext>
                </a:extLst>
              </a:tr>
              <a:tr h="286610">
                <a:tc>
                  <a:txBody>
                    <a:bodyPr/>
                    <a:lstStyle/>
                    <a:p>
                      <a:pPr algn="ctr">
                        <a:lnSpc>
                          <a:spcPct val="115000"/>
                        </a:lnSpc>
                        <a:spcBef>
                          <a:spcPts val="500"/>
                        </a:spcBef>
                        <a:spcAft>
                          <a:spcPts val="0"/>
                        </a:spcAft>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marL="0" marR="0" indent="0" algn="l" defTabSz="914400" rtl="0" eaLnBrk="1" fontAlgn="auto" latinLnBrk="0" hangingPunct="1">
                        <a:lnSpc>
                          <a:spcPct val="115000"/>
                        </a:lnSpc>
                        <a:spcBef>
                          <a:spcPts val="500"/>
                        </a:spcBef>
                        <a:spcAft>
                          <a:spcPts val="0"/>
                        </a:spcAft>
                        <a:buClr>
                          <a:srgbClr val="000000"/>
                        </a:buClr>
                        <a:buSzTx/>
                        <a:buFont typeface="Arial"/>
                        <a:buNone/>
                        <a:tabLst/>
                        <a:defRPr/>
                      </a:pPr>
                      <a:r>
                        <a:rPr lang="en-IN" sz="1400" b="0" dirty="0">
                          <a:solidFill>
                            <a:schemeClr val="tx1"/>
                          </a:solidFill>
                          <a:effectLst/>
                          <a:latin typeface="Times New Roman" panose="02020603050405020304" pitchFamily="18" charset="0"/>
                          <a:cs typeface="Times New Roman" panose="02020603050405020304" pitchFamily="18" charset="0"/>
                        </a:rPr>
                        <a:t>1.4. </a:t>
                      </a:r>
                      <a:r>
                        <a:rPr lang="en-US" sz="1400" b="0" dirty="0">
                          <a:solidFill>
                            <a:schemeClr val="tx1"/>
                          </a:solidFill>
                          <a:latin typeface="Times New Roman" panose="02020603050405020304" pitchFamily="18" charset="0"/>
                          <a:cs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Problem Definition</a:t>
                      </a:r>
                      <a:endParaRPr lang="en-IN" sz="1400" b="0" dirty="0">
                        <a:solidFill>
                          <a:schemeClr val="tx1"/>
                        </a:solidFill>
                        <a:latin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05"/>
                  </a:ext>
                </a:extLst>
              </a:tr>
              <a:tr h="286610">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marL="0" marR="0" indent="0" algn="l" defTabSz="914400" rtl="0" eaLnBrk="1" fontAlgn="auto" latinLnBrk="0" hangingPunct="1">
                        <a:lnSpc>
                          <a:spcPct val="115000"/>
                        </a:lnSpc>
                        <a:spcBef>
                          <a:spcPts val="500"/>
                        </a:spcBef>
                        <a:spcAft>
                          <a:spcPts val="0"/>
                        </a:spcAft>
                        <a:buClr>
                          <a:srgbClr val="000000"/>
                        </a:buClr>
                        <a:buSzTx/>
                        <a:buFont typeface="Arial"/>
                        <a:buNone/>
                        <a:tabLst/>
                        <a:defRPr/>
                      </a:pPr>
                      <a:r>
                        <a:rPr lang="en-IN" sz="1400" b="0" dirty="0">
                          <a:solidFill>
                            <a:schemeClr val="tx1"/>
                          </a:solidFill>
                          <a:effectLst/>
                          <a:latin typeface="Times New Roman" panose="02020603050405020304" pitchFamily="18" charset="0"/>
                          <a:cs typeface="Times New Roman" panose="02020603050405020304" pitchFamily="18" charset="0"/>
                        </a:rPr>
                        <a:t>1.5.</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Core Component</a:t>
                      </a:r>
                      <a:endParaRPr lang="en-IN" sz="1400" b="0" dirty="0">
                        <a:solidFill>
                          <a:schemeClr val="tx1"/>
                        </a:solidFill>
                        <a:latin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06"/>
                  </a:ext>
                </a:extLst>
              </a:tr>
              <a:tr h="286610">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marL="0" marR="0" indent="0" algn="l" defTabSz="914400" rtl="0" eaLnBrk="1" fontAlgn="auto" latinLnBrk="0" hangingPunct="1">
                        <a:lnSpc>
                          <a:spcPct val="115000"/>
                        </a:lnSpc>
                        <a:spcBef>
                          <a:spcPts val="500"/>
                        </a:spcBef>
                        <a:spcAft>
                          <a:spcPts val="0"/>
                        </a:spcAft>
                        <a:buClr>
                          <a:srgbClr val="000000"/>
                        </a:buClr>
                        <a:buSzTx/>
                        <a:buFont typeface="Arial"/>
                        <a:buNone/>
                        <a:tabLst/>
                        <a:defRPr/>
                      </a:pPr>
                      <a:r>
                        <a:rPr lang="en-IN" sz="1400" b="0" dirty="0">
                          <a:solidFill>
                            <a:schemeClr val="tx1"/>
                          </a:solidFill>
                          <a:effectLst/>
                          <a:latin typeface="Times New Roman" panose="02020603050405020304" pitchFamily="18" charset="0"/>
                          <a:cs typeface="Times New Roman" panose="02020603050405020304" pitchFamily="18" charset="0"/>
                        </a:rPr>
                        <a:t>1.6.</a:t>
                      </a:r>
                      <a:r>
                        <a:rPr lang="en-IN" sz="1400" b="0" baseline="0" dirty="0">
                          <a:solidFill>
                            <a:schemeClr val="tx1"/>
                          </a:solidFill>
                          <a:effectLst/>
                          <a:latin typeface="Times New Roman" panose="02020603050405020304" pitchFamily="18" charset="0"/>
                          <a:cs typeface="Times New Roman" panose="02020603050405020304" pitchFamily="18" charset="0"/>
                        </a:rPr>
                        <a:t> </a:t>
                      </a:r>
                      <a:r>
                        <a:rPr lang="en-US" sz="1400" b="0" dirty="0">
                          <a:solidFill>
                            <a:schemeClr val="tx1"/>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Project Profile</a:t>
                      </a:r>
                      <a:endParaRPr lang="en-IN" sz="1400" b="0" dirty="0">
                        <a:solidFill>
                          <a:schemeClr val="tx1"/>
                        </a:solidFill>
                        <a:latin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07"/>
                  </a:ext>
                </a:extLst>
              </a:tr>
              <a:tr h="286610">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1.7. </a:t>
                      </a:r>
                      <a:r>
                        <a:rPr lang="en-IN" sz="1400" b="0" dirty="0">
                          <a:solidFill>
                            <a:schemeClr val="tx1"/>
                          </a:solidFill>
                          <a:effectLst/>
                          <a:latin typeface="Times New Roman" panose="02020603050405020304" pitchFamily="18" charset="0"/>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Assumptions and Constraints</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08"/>
                  </a:ext>
                </a:extLst>
              </a:tr>
              <a:tr h="316936">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1.8.</a:t>
                      </a:r>
                      <a:r>
                        <a:rPr lang="en-IN" sz="1400" b="0" dirty="0">
                          <a:solidFill>
                            <a:srgbClr val="888888"/>
                          </a:solidFill>
                          <a:effectLst/>
                          <a:latin typeface="Times New Roman" panose="02020603050405020304" pitchFamily="18" charset="0"/>
                          <a:cs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 </a:t>
                      </a:r>
                      <a:r>
                        <a:rPr lang="en-IN" sz="1400" b="0" dirty="0">
                          <a:solidFill>
                            <a:schemeClr val="tx1"/>
                          </a:solidFill>
                          <a:effectLst/>
                          <a:latin typeface="Times New Roman" panose="02020603050405020304" pitchFamily="18" charset="0"/>
                          <a:cs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Advantages and Limitations of the Proposed System</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09"/>
                  </a:ext>
                </a:extLst>
              </a:tr>
              <a:tr h="286610">
                <a:tc>
                  <a:txBody>
                    <a:bodyPr/>
                    <a:lstStyle/>
                    <a:p>
                      <a:pPr algn="ctr">
                        <a:lnSpc>
                          <a:spcPct val="115000"/>
                        </a:lnSpc>
                        <a:spcBef>
                          <a:spcPts val="500"/>
                        </a:spcBef>
                        <a:spcAft>
                          <a:spcPts val="0"/>
                        </a:spcAft>
                      </a:pPr>
                      <a:r>
                        <a:rPr lang="en-IN" sz="1400" b="1">
                          <a:solidFill>
                            <a:schemeClr val="tx1"/>
                          </a:solidFill>
                          <a:effectLst/>
                          <a:latin typeface="Times New Roman" panose="02020603050405020304" pitchFamily="18" charset="0"/>
                          <a:cs typeface="Times New Roman" panose="02020603050405020304" pitchFamily="18" charset="0"/>
                        </a:rPr>
                        <a:t>2</a:t>
                      </a:r>
                      <a:endParaRPr lang="en-IN"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1" dirty="0">
                          <a:solidFill>
                            <a:schemeClr val="tx1"/>
                          </a:solidFill>
                          <a:effectLst/>
                          <a:latin typeface="Times New Roman" panose="02020603050405020304" pitchFamily="18" charset="0"/>
                          <a:cs typeface="Times New Roman" panose="02020603050405020304" pitchFamily="18" charset="0"/>
                        </a:rPr>
                        <a:t>Requirement Determination and Analysis</a:t>
                      </a:r>
                      <a:endParaRPr lang="en-IN"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0"/>
                  </a:ext>
                </a:extLst>
              </a:tr>
              <a:tr h="286610">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marL="3175"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2.1.</a:t>
                      </a:r>
                      <a:r>
                        <a:rPr lang="en-IN" sz="1400" b="0" dirty="0">
                          <a:solidFill>
                            <a:schemeClr val="tx1"/>
                          </a:solidFill>
                          <a:effectLst/>
                          <a:latin typeface="Times New Roman" panose="02020603050405020304" pitchFamily="18" charset="0"/>
                          <a:cs typeface="Times New Roman" panose="02020603050405020304" pitchFamily="18" charset="0"/>
                          <a:hlinkClick r:id="rId11" action="ppaction://hlinksldjump">
                            <a:extLst>
                              <a:ext uri="{A12FA001-AC4F-418D-AE19-62706E023703}">
                                <ahyp:hlinkClr xmlns:ahyp="http://schemas.microsoft.com/office/drawing/2018/hyperlinkcolor" val="tx"/>
                              </a:ext>
                            </a:extLst>
                          </a:hlinkClick>
                        </a:rPr>
                        <a:t> </a:t>
                      </a:r>
                      <a:r>
                        <a:rPr lang="en-IN" sz="1400" b="0" dirty="0">
                          <a:solidFill>
                            <a:schemeClr val="tx1"/>
                          </a:solidFill>
                          <a:effectLst/>
                          <a:latin typeface="Times New Roman" panose="02020603050405020304" pitchFamily="18" charset="0"/>
                          <a:cs typeface="Times New Roman" panose="02020603050405020304" pitchFamily="18" charset="0"/>
                          <a:hlinkClick r:id="rId12" action="ppaction://hlinksldjump">
                            <a:extLst>
                              <a:ext uri="{A12FA001-AC4F-418D-AE19-62706E023703}">
                                <ahyp:hlinkClr xmlns:ahyp="http://schemas.microsoft.com/office/drawing/2018/hyperlinkcolor" val="tx"/>
                              </a:ext>
                            </a:extLst>
                          </a:hlinkClick>
                        </a:rPr>
                        <a:t>Requirement Determination</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1"/>
                  </a:ext>
                </a:extLst>
              </a:tr>
              <a:tr h="286610">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2.2. </a:t>
                      </a:r>
                      <a:r>
                        <a:rPr lang="en-IN" sz="1400" b="0" dirty="0">
                          <a:solidFill>
                            <a:schemeClr val="tx1"/>
                          </a:solidFill>
                          <a:effectLst/>
                          <a:latin typeface="Times New Roman" panose="02020603050405020304" pitchFamily="18" charset="0"/>
                          <a:cs typeface="Times New Roman" panose="02020603050405020304" pitchFamily="18" charset="0"/>
                          <a:hlinkClick r:id="rId11" action="ppaction://hlinksldjump">
                            <a:extLst>
                              <a:ext uri="{A12FA001-AC4F-418D-AE19-62706E023703}">
                                <ahyp:hlinkClr xmlns:ahyp="http://schemas.microsoft.com/office/drawing/2018/hyperlinkcolor" val="tx"/>
                              </a:ext>
                            </a:extLst>
                          </a:hlinkClick>
                        </a:rPr>
                        <a:t>Requirement Specification</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2"/>
                  </a:ext>
                </a:extLst>
              </a:tr>
              <a:tr h="286610">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2.3. </a:t>
                      </a:r>
                      <a:r>
                        <a:rPr lang="en-IN" sz="1400" b="0" dirty="0">
                          <a:solidFill>
                            <a:schemeClr val="tx1"/>
                          </a:solidFill>
                          <a:effectLst/>
                          <a:latin typeface="Times New Roman" panose="02020603050405020304" pitchFamily="18" charset="0"/>
                          <a:cs typeface="Times New Roman" panose="02020603050405020304" pitchFamily="18" charset="0"/>
                          <a:hlinkClick r:id="rId13" action="ppaction://hlinksldjump">
                            <a:extLst>
                              <a:ext uri="{A12FA001-AC4F-418D-AE19-62706E023703}">
                                <ahyp:hlinkClr xmlns:ahyp="http://schemas.microsoft.com/office/drawing/2018/hyperlinkcolor" val="tx"/>
                              </a:ext>
                            </a:extLst>
                          </a:hlinkClick>
                        </a:rPr>
                        <a:t>Targeted User</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3"/>
                  </a:ext>
                </a:extLst>
              </a:tr>
              <a:tr h="286610">
                <a:tc>
                  <a:txBody>
                    <a:bodyPr/>
                    <a:lstStyle/>
                    <a:p>
                      <a:pPr algn="ctr">
                        <a:lnSpc>
                          <a:spcPct val="115000"/>
                        </a:lnSpc>
                        <a:spcBef>
                          <a:spcPts val="500"/>
                        </a:spcBef>
                        <a:spcAft>
                          <a:spcPts val="0"/>
                        </a:spcAft>
                      </a:pPr>
                      <a:r>
                        <a:rPr lang="en-IN" sz="1400" b="1">
                          <a:solidFill>
                            <a:schemeClr val="tx1"/>
                          </a:solidFill>
                          <a:effectLst/>
                          <a:latin typeface="Times New Roman" panose="02020603050405020304" pitchFamily="18" charset="0"/>
                          <a:cs typeface="Times New Roman" panose="02020603050405020304" pitchFamily="18" charset="0"/>
                        </a:rPr>
                        <a:t>3</a:t>
                      </a:r>
                      <a:endParaRPr lang="en-IN" sz="14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1" dirty="0">
                          <a:solidFill>
                            <a:schemeClr val="tx1"/>
                          </a:solidFill>
                          <a:effectLst/>
                          <a:latin typeface="Times New Roman" panose="02020603050405020304" pitchFamily="18" charset="0"/>
                          <a:cs typeface="Times New Roman" panose="02020603050405020304" pitchFamily="18" charset="0"/>
                        </a:rPr>
                        <a:t>System Design</a:t>
                      </a:r>
                      <a:endParaRPr lang="en-IN"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4"/>
                  </a:ext>
                </a:extLst>
              </a:tr>
              <a:tr h="286610">
                <a:tc>
                  <a:txBody>
                    <a:bodyPr/>
                    <a:lstStyle/>
                    <a:p>
                      <a:pPr algn="ctr">
                        <a:lnSpc>
                          <a:spcPct val="115000"/>
                        </a:lnSpc>
                        <a:spcBef>
                          <a:spcPts val="500"/>
                        </a:spcBef>
                        <a:spcAft>
                          <a:spcPts val="0"/>
                        </a:spcAft>
                      </a:pPr>
                      <a:r>
                        <a:rPr lang="en-IN" sz="1400">
                          <a:solidFill>
                            <a:schemeClr val="tx1"/>
                          </a:solidFill>
                          <a:effectLst/>
                          <a:latin typeface="Times New Roman" panose="02020603050405020304" pitchFamily="18" charset="0"/>
                          <a:cs typeface="Times New Roman" panose="02020603050405020304" pitchFamily="18" charset="0"/>
                        </a:rPr>
                        <a:t>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3.1.</a:t>
                      </a:r>
                      <a:r>
                        <a:rPr lang="en-IN" sz="1400" b="0" dirty="0">
                          <a:solidFill>
                            <a:srgbClr val="888888"/>
                          </a:solidFill>
                          <a:effectLst/>
                          <a:latin typeface="Times New Roman" panose="02020603050405020304" pitchFamily="18" charset="0"/>
                          <a:cs typeface="Times New Roman" panose="02020603050405020304" pitchFamily="18" charset="0"/>
                          <a:hlinkClick r:id="rId14" action="ppaction://hlinksldjump">
                            <a:extLst>
                              <a:ext uri="{A12FA001-AC4F-418D-AE19-62706E023703}">
                                <ahyp:hlinkClr xmlns:ahyp="http://schemas.microsoft.com/office/drawing/2018/hyperlinkcolor" val="tx"/>
                              </a:ext>
                            </a:extLst>
                          </a:hlinkClick>
                        </a:rPr>
                        <a:t> </a:t>
                      </a:r>
                      <a:r>
                        <a:rPr lang="en-IN" sz="1400" b="0" dirty="0">
                          <a:solidFill>
                            <a:schemeClr val="tx1"/>
                          </a:solidFill>
                          <a:effectLst/>
                          <a:latin typeface="Times New Roman" panose="02020603050405020304" pitchFamily="18" charset="0"/>
                          <a:cs typeface="Times New Roman" panose="02020603050405020304" pitchFamily="18" charset="0"/>
                          <a:hlinkClick r:id="rId14" action="ppaction://hlinksldjump">
                            <a:extLst>
                              <a:ext uri="{A12FA001-AC4F-418D-AE19-62706E023703}">
                                <ahyp:hlinkClr xmlns:ahyp="http://schemas.microsoft.com/office/drawing/2018/hyperlinkcolor" val="tx"/>
                              </a:ext>
                            </a:extLst>
                          </a:hlinkClick>
                        </a:rPr>
                        <a:t>Use Case Diagram</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5"/>
                  </a:ext>
                </a:extLst>
              </a:tr>
              <a:tr h="286610">
                <a:tc>
                  <a:txBody>
                    <a:bodyPr/>
                    <a:lstStyle/>
                    <a:p>
                      <a:pPr algn="ctr">
                        <a:lnSpc>
                          <a:spcPct val="115000"/>
                        </a:lnSpc>
                        <a:spcBef>
                          <a:spcPts val="500"/>
                        </a:spcBef>
                        <a:spcAft>
                          <a:spcPts val="0"/>
                        </a:spcAft>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3.2. </a:t>
                      </a:r>
                      <a:r>
                        <a:rPr lang="en-IN" sz="1400" b="0" dirty="0">
                          <a:solidFill>
                            <a:schemeClr val="tx1"/>
                          </a:solidFill>
                          <a:effectLst/>
                          <a:latin typeface="Times New Roman" panose="02020603050405020304" pitchFamily="18" charset="0"/>
                          <a:cs typeface="Times New Roman" panose="02020603050405020304" pitchFamily="18" charset="0"/>
                          <a:hlinkClick r:id="rId15" action="ppaction://hlinksldjump">
                            <a:extLst>
                              <a:ext uri="{A12FA001-AC4F-418D-AE19-62706E023703}">
                                <ahyp:hlinkClr xmlns:ahyp="http://schemas.microsoft.com/office/drawing/2018/hyperlinkcolor" val="tx"/>
                              </a:ext>
                            </a:extLst>
                          </a:hlinkClick>
                        </a:rPr>
                        <a:t>Data Dictionary</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6"/>
                  </a:ext>
                </a:extLst>
              </a:tr>
              <a:tr h="286610">
                <a:tc>
                  <a:txBody>
                    <a:bodyPr/>
                    <a:lstStyle/>
                    <a:p>
                      <a:pPr algn="ctr">
                        <a:lnSpc>
                          <a:spcPct val="115000"/>
                        </a:lnSpc>
                        <a:spcBef>
                          <a:spcPts val="500"/>
                        </a:spcBef>
                        <a:spcAft>
                          <a:spcPts val="0"/>
                        </a:spcAft>
                      </a:pPr>
                      <a:r>
                        <a:rPr lang="en-IN" sz="1400" b="1" dirty="0">
                          <a:solidFill>
                            <a:schemeClr val="tx1"/>
                          </a:solidFill>
                          <a:effectLst/>
                          <a:latin typeface="Times New Roman" panose="02020603050405020304" pitchFamily="18" charset="0"/>
                          <a:cs typeface="Times New Roman" panose="02020603050405020304" pitchFamily="18" charset="0"/>
                        </a:rPr>
                        <a:t>4</a:t>
                      </a:r>
                      <a:endParaRPr lang="en-IN"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1" dirty="0">
                          <a:solidFill>
                            <a:schemeClr val="tx1"/>
                          </a:solidFill>
                          <a:effectLst/>
                          <a:latin typeface="Times New Roman" panose="02020603050405020304" pitchFamily="18" charset="0"/>
                          <a:cs typeface="Times New Roman" panose="02020603050405020304" pitchFamily="18" charset="0"/>
                        </a:rPr>
                        <a:t>Development</a:t>
                      </a:r>
                      <a:endParaRPr lang="en-IN"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7"/>
                  </a:ext>
                </a:extLst>
              </a:tr>
              <a:tr h="286610">
                <a:tc>
                  <a:txBody>
                    <a:bodyPr/>
                    <a:lstStyle/>
                    <a:p>
                      <a:pPr algn="ctr">
                        <a:lnSpc>
                          <a:spcPct val="115000"/>
                        </a:lnSpc>
                        <a:spcBef>
                          <a:spcPts val="500"/>
                        </a:spcBef>
                        <a:spcAft>
                          <a:spcPts val="0"/>
                        </a:spcAft>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4.1. </a:t>
                      </a:r>
                      <a:r>
                        <a:rPr lang="en-IN" sz="1400" b="0" dirty="0">
                          <a:solidFill>
                            <a:schemeClr val="tx1"/>
                          </a:solidFill>
                          <a:effectLst/>
                          <a:latin typeface="Times New Roman" panose="02020603050405020304" pitchFamily="18" charset="0"/>
                          <a:cs typeface="Times New Roman" panose="02020603050405020304" pitchFamily="18" charset="0"/>
                          <a:hlinkClick r:id="rId16" action="ppaction://hlinksldjump">
                            <a:extLst>
                              <a:ext uri="{A12FA001-AC4F-418D-AE19-62706E023703}">
                                <ahyp:hlinkClr xmlns:ahyp="http://schemas.microsoft.com/office/drawing/2018/hyperlinkcolor" val="tx"/>
                              </a:ext>
                            </a:extLst>
                          </a:hlinkClick>
                        </a:rPr>
                        <a:t>Coding Standards</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8"/>
                  </a:ext>
                </a:extLst>
              </a:tr>
              <a:tr h="286610">
                <a:tc>
                  <a:txBody>
                    <a:bodyPr/>
                    <a:lstStyle/>
                    <a:p>
                      <a:pPr algn="ctr">
                        <a:lnSpc>
                          <a:spcPct val="115000"/>
                        </a:lnSpc>
                        <a:spcBef>
                          <a:spcPts val="500"/>
                        </a:spcBef>
                        <a:spcAft>
                          <a:spcPts val="0"/>
                        </a:spcAft>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tc>
                  <a:txBody>
                    <a:bodyPr/>
                    <a:lstStyle/>
                    <a:p>
                      <a:pPr algn="l">
                        <a:lnSpc>
                          <a:spcPct val="115000"/>
                        </a:lnSpc>
                        <a:spcBef>
                          <a:spcPts val="500"/>
                        </a:spcBef>
                        <a:spcAft>
                          <a:spcPts val="0"/>
                        </a:spcAft>
                      </a:pPr>
                      <a:r>
                        <a:rPr lang="en-IN" sz="1400" b="0" dirty="0">
                          <a:solidFill>
                            <a:schemeClr val="tx1"/>
                          </a:solidFill>
                          <a:effectLst/>
                          <a:latin typeface="Times New Roman" panose="02020603050405020304" pitchFamily="18" charset="0"/>
                          <a:cs typeface="Times New Roman" panose="02020603050405020304" pitchFamily="18" charset="0"/>
                        </a:rPr>
                        <a:t>4.2. </a:t>
                      </a:r>
                      <a:r>
                        <a:rPr lang="en-IN" sz="1400" b="0" dirty="0">
                          <a:solidFill>
                            <a:schemeClr val="tx1"/>
                          </a:solidFill>
                          <a:effectLst/>
                          <a:latin typeface="Times New Roman" panose="02020603050405020304" pitchFamily="18" charset="0"/>
                          <a:cs typeface="Times New Roman" panose="02020603050405020304" pitchFamily="18" charset="0"/>
                          <a:hlinkClick r:id="rId17" action="ppaction://hlinksldjump">
                            <a:extLst>
                              <a:ext uri="{A12FA001-AC4F-418D-AE19-62706E023703}">
                                <ahyp:hlinkClr xmlns:ahyp="http://schemas.microsoft.com/office/drawing/2018/hyperlinkcolor" val="tx"/>
                              </a:ext>
                            </a:extLst>
                          </a:hlinkClick>
                        </a:rPr>
                        <a:t>Screen Shots</a:t>
                      </a:r>
                      <a:endPar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66" marR="40166" marT="0" marB="0"/>
                </a:tc>
                <a:extLst>
                  <a:ext uri="{0D108BD9-81ED-4DB2-BD59-A6C34878D82A}">
                    <a16:rowId xmlns:a16="http://schemas.microsoft.com/office/drawing/2014/main" val="10019"/>
                  </a:ext>
                </a:extLst>
              </a:tr>
            </a:tbl>
          </a:graphicData>
        </a:graphic>
      </p:graphicFrame>
      <p:sp>
        <p:nvSpPr>
          <p:cNvPr id="3" name="TextBox 2">
            <a:extLst>
              <a:ext uri="{FF2B5EF4-FFF2-40B4-BE49-F238E27FC236}">
                <a16:creationId xmlns:a16="http://schemas.microsoft.com/office/drawing/2014/main" id="{76CCFB94-9822-F85D-4739-5667715B2C41}"/>
              </a:ext>
            </a:extLst>
          </p:cNvPr>
          <p:cNvSpPr txBox="1"/>
          <p:nvPr/>
        </p:nvSpPr>
        <p:spPr>
          <a:xfrm>
            <a:off x="3044302" y="181280"/>
            <a:ext cx="6103395" cy="357534"/>
          </a:xfrm>
          <a:prstGeom prst="rect">
            <a:avLst/>
          </a:prstGeom>
          <a:noFill/>
        </p:spPr>
        <p:txBody>
          <a:bodyPr wrap="square">
            <a:spAutoFit/>
          </a:bodyPr>
          <a:lstStyle/>
          <a:p>
            <a:pPr algn="ctr">
              <a:lnSpc>
                <a:spcPct val="115000"/>
              </a:lnSpc>
              <a:spcBef>
                <a:spcPts val="500"/>
              </a:spcBef>
              <a:spcAft>
                <a:spcPts val="1000"/>
              </a:spcAft>
              <a:buNone/>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Index</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457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4766" y="734926"/>
            <a:ext cx="10101943" cy="4762586"/>
          </a:xfrm>
          <a:prstGeom prst="rect">
            <a:avLst/>
          </a:prstGeom>
        </p:spPr>
        <p:txBody>
          <a:bodyPr wrap="square">
            <a:spAutoFit/>
          </a:bodyPr>
          <a:lstStyle/>
          <a:p>
            <a:pPr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2.2.1. User Roles and Permissions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website will have two main user roles:</a:t>
            </a:r>
            <a:endParaRPr lang="en-IN" dirty="0">
              <a:effectLst/>
              <a:latin typeface="Times New Roman" panose="02020603050405020304" pitchFamily="18" charset="0"/>
              <a:ea typeface="Noto Sans Symbols"/>
              <a:cs typeface="Times New Roman" panose="02020603050405020304" pitchFamily="18" charset="0"/>
            </a:endParaRPr>
          </a:p>
          <a:p>
            <a:pPr marL="342900" lvl="0" indent="-34290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a. Admin Role</a:t>
            </a:r>
            <a:endParaRPr lang="en-IN" dirty="0">
              <a:effectLst/>
              <a:latin typeface="Times New Roman" panose="02020603050405020304" pitchFamily="18" charset="0"/>
              <a:ea typeface="Noto Sans Symbols"/>
              <a:cs typeface="Times New Roman" panose="02020603050405020304" pitchFamily="18"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Full control over product management, orders, and customer data.</a:t>
            </a:r>
            <a:endParaRPr lang="en-IN" dirty="0">
              <a:effectLst/>
              <a:latin typeface="Times New Roman" panose="02020603050405020304" pitchFamily="18" charset="0"/>
              <a:ea typeface="Noto Sans Symbols"/>
              <a:cs typeface="Times New Roman" panose="02020603050405020304" pitchFamily="18"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Manage categories, inventory, and stock availability.</a:t>
            </a:r>
            <a:endParaRPr lang="en-IN" dirty="0">
              <a:effectLst/>
              <a:latin typeface="Times New Roman" panose="02020603050405020304" pitchFamily="18" charset="0"/>
              <a:ea typeface="Noto Sans Symbols"/>
              <a:cs typeface="Times New Roman" panose="02020603050405020304" pitchFamily="18"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Handle customer queries and returns.</a:t>
            </a:r>
            <a:endParaRPr lang="en-IN" dirty="0">
              <a:effectLst/>
              <a:latin typeface="Times New Roman" panose="02020603050405020304" pitchFamily="18" charset="0"/>
              <a:ea typeface="Noto Sans Symbols"/>
              <a:cs typeface="Times New Roman" panose="02020603050405020304" pitchFamily="18"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Generate reports on sales, user engagement, and trends.</a:t>
            </a:r>
            <a:endParaRPr lang="en-IN" dirty="0">
              <a:effectLst/>
              <a:latin typeface="Times New Roman" panose="02020603050405020304" pitchFamily="18" charset="0"/>
              <a:ea typeface="Noto Sans Symbols"/>
              <a:cs typeface="Times New Roman" panose="02020603050405020304" pitchFamily="18" charset="0"/>
            </a:endParaRPr>
          </a:p>
          <a:p>
            <a:pPr marL="342900" lvl="0" indent="-34290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b. Customer Role</a:t>
            </a:r>
            <a:endParaRPr lang="en-IN" dirty="0">
              <a:effectLst/>
              <a:latin typeface="Times New Roman" panose="02020603050405020304" pitchFamily="18" charset="0"/>
              <a:ea typeface="Noto Sans Symbols"/>
              <a:cs typeface="Times New Roman" panose="02020603050405020304" pitchFamily="18"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Browse and search for clothing items based on categories, filters, and preferences.</a:t>
            </a:r>
            <a:endParaRPr lang="en-IN" dirty="0">
              <a:effectLst/>
              <a:latin typeface="Times New Roman" panose="02020603050405020304" pitchFamily="18" charset="0"/>
              <a:ea typeface="Noto Sans Symbols"/>
              <a:cs typeface="Times New Roman" panose="02020603050405020304" pitchFamily="18"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Add products to the cart,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wishlist</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or directly purchase.</a:t>
            </a:r>
            <a:endParaRPr lang="en-IN" dirty="0">
              <a:effectLst/>
              <a:latin typeface="Times New Roman" panose="02020603050405020304" pitchFamily="18" charset="0"/>
              <a:ea typeface="Noto Sans Symbols"/>
              <a:cs typeface="Times New Roman" panose="02020603050405020304" pitchFamily="18"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Make secure payments and track order status.</a:t>
            </a:r>
            <a:endParaRPr lang="en-IN" dirty="0">
              <a:effectLst/>
              <a:latin typeface="Times New Roman" panose="02020603050405020304" pitchFamily="18" charset="0"/>
              <a:ea typeface="Noto Sans Symbols"/>
              <a:cs typeface="Times New Roman" panose="02020603050405020304" pitchFamily="18"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Provide product reviews and ratings.</a:t>
            </a:r>
            <a:endParaRPr lang="en-IN" dirty="0">
              <a:effectLst/>
              <a:latin typeface="Times New Roman" panose="02020603050405020304" pitchFamily="18" charset="0"/>
              <a:ea typeface="Noto Sans Symbols"/>
              <a:cs typeface="Times New Roman" panose="02020603050405020304" pitchFamily="18" charset="0"/>
            </a:endParaRPr>
          </a:p>
        </p:txBody>
      </p:sp>
    </p:spTree>
    <p:extLst>
      <p:ext uri="{BB962C8B-B14F-4D97-AF65-F5344CB8AC3E}">
        <p14:creationId xmlns:p14="http://schemas.microsoft.com/office/powerpoint/2010/main" val="2409850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1531" y="456971"/>
            <a:ext cx="8368937" cy="6127960"/>
          </a:xfrm>
          <a:prstGeom prst="rect">
            <a:avLst/>
          </a:prstGeom>
        </p:spPr>
        <p:txBody>
          <a:bodyPr wrap="square">
            <a:spAutoFit/>
          </a:bodyPr>
          <a:lstStyle/>
          <a:p>
            <a:pPr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2.2.2 User Authentication and Security</a:t>
            </a:r>
            <a:endParaRPr lang="en-IN" dirty="0">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Secure </a:t>
            </a:r>
            <a:r>
              <a:rPr lang="en-IN" b="1" dirty="0">
                <a:effectLst/>
                <a:latin typeface="Times New Roman" panose="02020603050405020304" pitchFamily="18" charset="0"/>
                <a:ea typeface="Times New Roman" panose="02020603050405020304" pitchFamily="18" charset="0"/>
                <a:cs typeface="Noto Sans Symbols"/>
              </a:rPr>
              <a:t>login and registration</a:t>
            </a:r>
            <a:r>
              <a:rPr lang="en-IN" dirty="0">
                <a:effectLst/>
                <a:latin typeface="Times New Roman" panose="02020603050405020304" pitchFamily="18" charset="0"/>
                <a:ea typeface="Times New Roman" panose="02020603050405020304" pitchFamily="18" charset="0"/>
                <a:cs typeface="Noto Sans Symbols"/>
              </a:rPr>
              <a:t> using email, Password or social media login.</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Strong </a:t>
            </a:r>
            <a:r>
              <a:rPr lang="en-IN" b="1" dirty="0">
                <a:effectLst/>
                <a:latin typeface="Times New Roman" panose="02020603050405020304" pitchFamily="18" charset="0"/>
                <a:ea typeface="Times New Roman" panose="02020603050405020304" pitchFamily="18" charset="0"/>
                <a:cs typeface="Noto Sans Symbols"/>
              </a:rPr>
              <a:t>password encryption and secure user data storage.</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Noto Sans Symbols"/>
              </a:rPr>
              <a:t>Role-based access</a:t>
            </a:r>
            <a:r>
              <a:rPr lang="en-IN" dirty="0">
                <a:effectLst/>
                <a:latin typeface="Times New Roman" panose="02020603050405020304" pitchFamily="18" charset="0"/>
                <a:ea typeface="Times New Roman" panose="02020603050405020304" pitchFamily="18" charset="0"/>
                <a:cs typeface="Noto Sans Symbols"/>
              </a:rPr>
              <a:t>: Admins have full access, customers have limited access.</a:t>
            </a:r>
            <a:endParaRPr lang="en-IN" dirty="0">
              <a:effectLst/>
              <a:latin typeface="Noto Sans Symbols"/>
              <a:ea typeface="Noto Sans Symbols"/>
              <a:cs typeface="Noto Sans Symbols"/>
            </a:endParaRPr>
          </a:p>
          <a:p>
            <a:pPr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 2.2.3 Product Management</a:t>
            </a:r>
            <a:endParaRPr lang="en-IN" dirty="0">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Noto Sans Symbols"/>
              </a:rPr>
              <a:t>Categories:</a:t>
            </a:r>
            <a:r>
              <a:rPr lang="en-IN" dirty="0">
                <a:effectLst/>
                <a:latin typeface="Times New Roman" panose="02020603050405020304" pitchFamily="18" charset="0"/>
                <a:ea typeface="Times New Roman" panose="02020603050405020304" pitchFamily="18" charset="0"/>
                <a:cs typeface="Noto Sans Symbols"/>
              </a:rPr>
              <a:t> Men, Women, Kids, Accessories, Ethnic Wear, Western Wear.</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Noto Sans Symbols"/>
              </a:rPr>
              <a:t>Filters:</a:t>
            </a:r>
            <a:r>
              <a:rPr lang="en-IN" dirty="0">
                <a:effectLst/>
                <a:latin typeface="Times New Roman" panose="02020603050405020304" pitchFamily="18" charset="0"/>
                <a:ea typeface="Times New Roman" panose="02020603050405020304" pitchFamily="18" charset="0"/>
                <a:cs typeface="Noto Sans Symbols"/>
              </a:rPr>
              <a:t> Price, Brand, Size, Fabric, </a:t>
            </a:r>
            <a:r>
              <a:rPr lang="en-IN" dirty="0" err="1">
                <a:effectLst/>
                <a:latin typeface="Times New Roman" panose="02020603050405020304" pitchFamily="18" charset="0"/>
                <a:ea typeface="Times New Roman" panose="02020603050405020304" pitchFamily="18" charset="0"/>
                <a:cs typeface="Noto Sans Symbols"/>
              </a:rPr>
              <a:t>Color</a:t>
            </a:r>
            <a:r>
              <a:rPr lang="en-IN" dirty="0">
                <a:effectLst/>
                <a:latin typeface="Times New Roman" panose="02020603050405020304" pitchFamily="18" charset="0"/>
                <a:ea typeface="Times New Roman" panose="02020603050405020304" pitchFamily="18" charset="0"/>
                <a:cs typeface="Noto Sans Symbols"/>
              </a:rPr>
              <a:t>, Occasion.</a:t>
            </a:r>
          </a:p>
          <a:p>
            <a:pPr marL="742950" lvl="1" indent="-285750" algn="just">
              <a:lnSpc>
                <a:spcPct val="107000"/>
              </a:lnSpc>
              <a:spcAft>
                <a:spcPts val="800"/>
              </a:spcAft>
              <a:buSzPts val="1000"/>
              <a:buFont typeface="Arial" panose="020B0604020202020204" pitchFamily="34" charset="0"/>
              <a:buChar char="●"/>
              <a:tabLst>
                <a:tab pos="1211580" algn="l"/>
              </a:tabLst>
            </a:pPr>
            <a:r>
              <a:rPr lang="en-IN" sz="1800" b="1" dirty="0">
                <a:effectLst/>
                <a:latin typeface="Times New Roman" panose="02020603050405020304" pitchFamily="18" charset="0"/>
                <a:ea typeface="Times New Roman" panose="02020603050405020304" pitchFamily="18" charset="0"/>
                <a:cs typeface="Noto Sans Symbols"/>
              </a:rPr>
              <a:t>Product Details:</a:t>
            </a:r>
            <a:r>
              <a:rPr lang="en-IN" sz="1800" dirty="0">
                <a:effectLst/>
                <a:latin typeface="Times New Roman" panose="02020603050405020304" pitchFamily="18" charset="0"/>
                <a:ea typeface="Times New Roman" panose="02020603050405020304" pitchFamily="18" charset="0"/>
                <a:cs typeface="Noto Sans Symbols"/>
              </a:rPr>
              <a:t> High-quality images, zoom-in feature, detailed descriptions, size guide, stock availability.</a:t>
            </a:r>
            <a:endParaRPr lang="en-IN" sz="1800"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sz="1800" b="1" dirty="0">
                <a:effectLst/>
                <a:latin typeface="Times New Roman" panose="02020603050405020304" pitchFamily="18" charset="0"/>
                <a:ea typeface="Times New Roman" panose="02020603050405020304" pitchFamily="18" charset="0"/>
                <a:cs typeface="Noto Sans Symbols"/>
              </a:rPr>
              <a:t>Wishlist Feature:</a:t>
            </a:r>
            <a:r>
              <a:rPr lang="en-IN" sz="1800" dirty="0">
                <a:effectLst/>
                <a:latin typeface="Times New Roman" panose="02020603050405020304" pitchFamily="18" charset="0"/>
                <a:ea typeface="Times New Roman" panose="02020603050405020304" pitchFamily="18" charset="0"/>
                <a:cs typeface="Noto Sans Symbols"/>
              </a:rPr>
              <a:t> Save </a:t>
            </a:r>
            <a:r>
              <a:rPr lang="en-IN" sz="1800" dirty="0" err="1">
                <a:effectLst/>
                <a:latin typeface="Times New Roman" panose="02020603050405020304" pitchFamily="18" charset="0"/>
                <a:ea typeface="Times New Roman" panose="02020603050405020304" pitchFamily="18" charset="0"/>
                <a:cs typeface="Noto Sans Symbols"/>
              </a:rPr>
              <a:t>favorite</a:t>
            </a:r>
            <a:r>
              <a:rPr lang="en-IN" sz="1800" dirty="0">
                <a:effectLst/>
                <a:latin typeface="Times New Roman" panose="02020603050405020304" pitchFamily="18" charset="0"/>
                <a:ea typeface="Times New Roman" panose="02020603050405020304" pitchFamily="18" charset="0"/>
                <a:cs typeface="Noto Sans Symbols"/>
              </a:rPr>
              <a:t> items for later purchase.</a:t>
            </a:r>
            <a:endParaRPr lang="en-IN" sz="1800" dirty="0">
              <a:effectLst/>
              <a:latin typeface="Noto Sans Symbols"/>
              <a:ea typeface="Noto Sans Symbols"/>
              <a:cs typeface="Noto Sans Symbols"/>
            </a:endParaRPr>
          </a:p>
          <a:p>
            <a:pPr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2.2.4 Shopping Cart and Checkout Process</a:t>
            </a:r>
            <a:endParaRPr lang="en-IN" dirty="0">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Add/remove/update items in the cart.</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Apply discount codes and promotional offers.</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Secure checkout with multiple payment options: </a:t>
            </a:r>
            <a:r>
              <a:rPr lang="en-IN" b="1" dirty="0">
                <a:effectLst/>
                <a:latin typeface="Times New Roman" panose="02020603050405020304" pitchFamily="18" charset="0"/>
                <a:ea typeface="Times New Roman" panose="02020603050405020304" pitchFamily="18" charset="0"/>
                <a:cs typeface="Noto Sans Symbols"/>
              </a:rPr>
              <a:t>Cards, COD. </a:t>
            </a:r>
            <a:endParaRPr lang="en-IN" b="1" dirty="0">
              <a:latin typeface="Noto Sans Symbols"/>
              <a:ea typeface="Times New Roman" panose="02020603050405020304" pitchFamily="18" charset="0"/>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rPr>
              <a:t>Auto-save addresses for faster checkout</a:t>
            </a:r>
            <a:endParaRPr lang="en-IN" dirty="0">
              <a:effectLst/>
              <a:latin typeface="Noto Sans Symbols"/>
              <a:ea typeface="Noto Sans Symbols"/>
              <a:cs typeface="Noto Sans Symbols"/>
            </a:endParaRPr>
          </a:p>
          <a:p>
            <a:pPr>
              <a:spcAft>
                <a:spcPts val="0"/>
              </a:spcAft>
            </a:pPr>
            <a:endParaRPr lang="en-IN" sz="10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2452769" y="2657695"/>
            <a:ext cx="8386355" cy="553998"/>
          </a:xfrm>
          <a:prstGeom prst="rect">
            <a:avLst/>
          </a:prstGeom>
        </p:spPr>
        <p:txBody>
          <a:bodyPr wrap="square">
            <a:spAutoFit/>
          </a:bodyPr>
          <a:lstStyle/>
          <a:p>
            <a:pPr>
              <a:spcAft>
                <a:spcPts val="0"/>
              </a:spcAft>
            </a:pPr>
            <a:r>
              <a:rPr lang="en-US" dirty="0">
                <a:solidFill>
                  <a:srgbClr val="000000"/>
                </a:solidFill>
                <a:latin typeface="Times New Roman" panose="02020603050405020304" pitchFamily="18" charset="0"/>
                <a:ea typeface="Times New Roman" panose="02020603050405020304" pitchFamily="18" charset="0"/>
              </a:rPr>
              <a:t>.</a:t>
            </a:r>
          </a:p>
          <a:p>
            <a:pPr lvl="0"/>
            <a:endParaRPr lang="en-IN"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67771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1964" y="408712"/>
            <a:ext cx="9823508" cy="6758838"/>
          </a:xfrm>
          <a:prstGeom prst="rect">
            <a:avLst/>
          </a:prstGeom>
        </p:spPr>
        <p:txBody>
          <a:bodyPr wrap="square">
            <a:spAutoFit/>
          </a:bodyPr>
          <a:lstStyle/>
          <a:p>
            <a:pPr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2.2.5. Customer Support and Feedback</a:t>
            </a:r>
            <a:endParaRPr lang="en-IN" dirty="0">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Noto Sans Symbols"/>
              </a:rPr>
              <a:t>Customer reviews and ratings</a:t>
            </a:r>
            <a:r>
              <a:rPr lang="en-IN" dirty="0">
                <a:effectLst/>
                <a:latin typeface="Times New Roman" panose="02020603050405020304" pitchFamily="18" charset="0"/>
                <a:ea typeface="Times New Roman" panose="02020603050405020304" pitchFamily="18" charset="0"/>
                <a:cs typeface="Noto Sans Symbols"/>
              </a:rPr>
              <a:t> on each product for transparency.</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Noto Sans Symbols"/>
              </a:rPr>
              <a:t>Feedback system</a:t>
            </a:r>
            <a:r>
              <a:rPr lang="en-IN" dirty="0">
                <a:effectLst/>
                <a:latin typeface="Times New Roman" panose="02020603050405020304" pitchFamily="18" charset="0"/>
                <a:ea typeface="Times New Roman" panose="02020603050405020304" pitchFamily="18" charset="0"/>
                <a:cs typeface="Noto Sans Symbols"/>
              </a:rPr>
              <a:t> for continuous website improvement.</a:t>
            </a:r>
            <a:endParaRPr lang="en-IN" dirty="0">
              <a:effectLst/>
              <a:latin typeface="Noto Sans Symbols"/>
              <a:ea typeface="Noto Sans Symbols"/>
              <a:cs typeface="Noto Sans Symbols"/>
            </a:endParaRPr>
          </a:p>
          <a:p>
            <a:pPr marL="457200" algn="just">
              <a:lnSpc>
                <a:spcPct val="107000"/>
              </a:lnSpc>
              <a:spcAft>
                <a:spcPts val="800"/>
              </a:spcAft>
              <a:buNone/>
              <a:tabLst>
                <a:tab pos="1211580" algn="l"/>
              </a:tabLst>
            </a:pPr>
            <a:r>
              <a:rPr lang="en-IN" dirty="0">
                <a:effectLst/>
                <a:latin typeface="Times New Roman" panose="02020603050405020304" pitchFamily="18" charset="0"/>
                <a:ea typeface="Times New Roman" panose="02020603050405020304" pitchFamily="18" charset="0"/>
              </a:rPr>
              <a:t> </a:t>
            </a:r>
            <a:endParaRPr lang="en-IN" dirty="0">
              <a:effectLst/>
              <a:latin typeface="Calibri" panose="020F0502020204030204" pitchFamily="34" charset="0"/>
              <a:ea typeface="Calibri" panose="020F0502020204030204" pitchFamily="34" charset="0"/>
            </a:endParaRPr>
          </a:p>
          <a:p>
            <a:pPr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2.2.6. Performance and Scalability</a:t>
            </a:r>
            <a:endParaRPr lang="en-IN" dirty="0">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Websites should </a:t>
            </a:r>
            <a:r>
              <a:rPr lang="en-IN" b="1" dirty="0">
                <a:effectLst/>
                <a:latin typeface="Times New Roman" panose="02020603050405020304" pitchFamily="18" charset="0"/>
                <a:ea typeface="Times New Roman" panose="02020603050405020304" pitchFamily="18" charset="0"/>
                <a:cs typeface="Noto Sans Symbols"/>
              </a:rPr>
              <a:t>handle high traffic</a:t>
            </a:r>
            <a:r>
              <a:rPr lang="en-IN" dirty="0">
                <a:effectLst/>
                <a:latin typeface="Times New Roman" panose="02020603050405020304" pitchFamily="18" charset="0"/>
                <a:ea typeface="Times New Roman" panose="02020603050405020304" pitchFamily="18" charset="0"/>
                <a:cs typeface="Noto Sans Symbols"/>
              </a:rPr>
              <a:t> (festive seasons, sales).</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Optimized </a:t>
            </a:r>
            <a:r>
              <a:rPr lang="en-IN" b="1" dirty="0">
                <a:effectLst/>
                <a:latin typeface="Times New Roman" panose="02020603050405020304" pitchFamily="18" charset="0"/>
                <a:ea typeface="Times New Roman" panose="02020603050405020304" pitchFamily="18" charset="0"/>
                <a:cs typeface="Noto Sans Symbols"/>
              </a:rPr>
              <a:t>loading speed</a:t>
            </a:r>
            <a:r>
              <a:rPr lang="en-IN" dirty="0">
                <a:effectLst/>
                <a:latin typeface="Times New Roman" panose="02020603050405020304" pitchFamily="18" charset="0"/>
                <a:ea typeface="Times New Roman" panose="02020603050405020304" pitchFamily="18" charset="0"/>
                <a:cs typeface="Noto Sans Symbols"/>
              </a:rPr>
              <a:t> for smooth browsing.</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Support for </a:t>
            </a:r>
            <a:r>
              <a:rPr lang="en-IN" b="1" dirty="0">
                <a:effectLst/>
                <a:latin typeface="Times New Roman" panose="02020603050405020304" pitchFamily="18" charset="0"/>
                <a:ea typeface="Times New Roman" panose="02020603050405020304" pitchFamily="18" charset="0"/>
                <a:cs typeface="Noto Sans Symbols"/>
              </a:rPr>
              <a:t>mobile and desktop versions.</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Noto Sans Symbols"/>
              </a:rPr>
              <a:t>Scalable architecture</a:t>
            </a:r>
            <a:r>
              <a:rPr lang="en-IN" dirty="0">
                <a:effectLst/>
                <a:latin typeface="Times New Roman" panose="02020603050405020304" pitchFamily="18" charset="0"/>
                <a:ea typeface="Times New Roman" panose="02020603050405020304" pitchFamily="18" charset="0"/>
                <a:cs typeface="Noto Sans Symbols"/>
              </a:rPr>
              <a:t> to accommodate future growth.</a:t>
            </a:r>
            <a:endParaRPr lang="en-IN" dirty="0">
              <a:effectLst/>
              <a:latin typeface="Noto Sans Symbols"/>
              <a:ea typeface="Noto Sans Symbols"/>
              <a:cs typeface="Noto Sans Symbols"/>
            </a:endParaRPr>
          </a:p>
          <a:p>
            <a:pPr marL="457200" algn="just">
              <a:lnSpc>
                <a:spcPct val="107000"/>
              </a:lnSpc>
              <a:spcAft>
                <a:spcPts val="800"/>
              </a:spcAft>
              <a:buNone/>
              <a:tabLst>
                <a:tab pos="1211580" algn="l"/>
              </a:tabLst>
            </a:pPr>
            <a:r>
              <a:rPr lang="en-IN" dirty="0">
                <a:effectLst/>
                <a:latin typeface="Times New Roman" panose="02020603050405020304" pitchFamily="18" charset="0"/>
                <a:ea typeface="Times New Roman" panose="02020603050405020304" pitchFamily="18" charset="0"/>
              </a:rPr>
              <a:t> </a:t>
            </a:r>
            <a:endParaRPr lang="en-IN" dirty="0">
              <a:effectLst/>
              <a:latin typeface="Calibri" panose="020F0502020204030204" pitchFamily="34" charset="0"/>
              <a:ea typeface="Calibri" panose="020F0502020204030204" pitchFamily="34" charset="0"/>
            </a:endParaRPr>
          </a:p>
          <a:p>
            <a:pPr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2.2.7. Security and Compliance</a:t>
            </a:r>
            <a:endParaRPr lang="en-IN" dirty="0">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Noto Sans Symbols"/>
              </a:rPr>
              <a:t>SSL encryption</a:t>
            </a:r>
            <a:r>
              <a:rPr lang="en-IN" dirty="0">
                <a:effectLst/>
                <a:latin typeface="Times New Roman" panose="02020603050405020304" pitchFamily="18" charset="0"/>
                <a:ea typeface="Times New Roman" panose="02020603050405020304" pitchFamily="18" charset="0"/>
                <a:cs typeface="Noto Sans Symbols"/>
              </a:rPr>
              <a:t> for secure transactions.</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Compliance with </a:t>
            </a:r>
            <a:r>
              <a:rPr lang="en-IN" b="1" dirty="0">
                <a:effectLst/>
                <a:latin typeface="Times New Roman" panose="02020603050405020304" pitchFamily="18" charset="0"/>
                <a:ea typeface="Times New Roman" panose="02020603050405020304" pitchFamily="18" charset="0"/>
                <a:cs typeface="Noto Sans Symbols"/>
              </a:rPr>
              <a:t>Indian e-commerce laws</a:t>
            </a:r>
            <a:r>
              <a:rPr lang="en-IN" dirty="0">
                <a:effectLst/>
                <a:latin typeface="Times New Roman" panose="02020603050405020304" pitchFamily="18" charset="0"/>
                <a:ea typeface="Times New Roman" panose="02020603050405020304" pitchFamily="18" charset="0"/>
                <a:cs typeface="Noto Sans Symbols"/>
              </a:rPr>
              <a:t> (GST, IT Act, Data Protection Laws).</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b="1" dirty="0">
                <a:effectLst/>
                <a:latin typeface="Times New Roman" panose="02020603050405020304" pitchFamily="18" charset="0"/>
                <a:ea typeface="Times New Roman" panose="02020603050405020304" pitchFamily="18" charset="0"/>
                <a:cs typeface="Noto Sans Symbols"/>
              </a:rPr>
              <a:t>Fraud prevention mechanisms</a:t>
            </a:r>
            <a:r>
              <a:rPr lang="en-IN" dirty="0">
                <a:effectLst/>
                <a:latin typeface="Times New Roman" panose="02020603050405020304" pitchFamily="18" charset="0"/>
                <a:ea typeface="Times New Roman" panose="02020603050405020304" pitchFamily="18" charset="0"/>
                <a:cs typeface="Noto Sans Symbols"/>
              </a:rPr>
              <a:t> for payment security.</a:t>
            </a:r>
            <a:endParaRPr lang="en-IN" dirty="0">
              <a:effectLst/>
              <a:latin typeface="Noto Sans Symbols"/>
              <a:ea typeface="Noto Sans Symbols"/>
              <a:cs typeface="Noto Sans Symbols"/>
            </a:endParaRPr>
          </a:p>
          <a:p>
            <a:pPr marL="742950" lvl="1" indent="-28575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Regular </a:t>
            </a:r>
            <a:r>
              <a:rPr lang="en-IN" b="1" dirty="0">
                <a:effectLst/>
                <a:latin typeface="Times New Roman" panose="02020603050405020304" pitchFamily="18" charset="0"/>
                <a:ea typeface="Times New Roman" panose="02020603050405020304" pitchFamily="18" charset="0"/>
                <a:cs typeface="Noto Sans Symbols"/>
              </a:rPr>
              <a:t>data backups</a:t>
            </a:r>
            <a:r>
              <a:rPr lang="en-IN" dirty="0">
                <a:effectLst/>
                <a:latin typeface="Times New Roman" panose="02020603050405020304" pitchFamily="18" charset="0"/>
                <a:ea typeface="Times New Roman" panose="02020603050405020304" pitchFamily="18" charset="0"/>
                <a:cs typeface="Noto Sans Symbols"/>
              </a:rPr>
              <a:t> and disaster recovery plans.</a:t>
            </a:r>
            <a:endParaRPr lang="en-IN" dirty="0">
              <a:effectLst/>
              <a:latin typeface="Noto Sans Symbols"/>
              <a:ea typeface="Noto Sans Symbols"/>
              <a:cs typeface="Noto Sans Symbols"/>
            </a:endParaRPr>
          </a:p>
          <a:p>
            <a:pPr marL="457200" algn="just">
              <a:lnSpc>
                <a:spcPct val="107000"/>
              </a:lnSpc>
              <a:spcAft>
                <a:spcPts val="800"/>
              </a:spcAft>
              <a:buNone/>
              <a:tabLst>
                <a:tab pos="1211580" algn="l"/>
              </a:tabLst>
            </a:pPr>
            <a:endParaRPr lang="en-IN" dirty="0">
              <a:effectLst/>
              <a:latin typeface="Calibri" panose="020F0502020204030204" pitchFamily="34" charset="0"/>
              <a:ea typeface="Calibri" panose="020F0502020204030204" pitchFamily="34" charset="0"/>
            </a:endParaRPr>
          </a:p>
          <a:p>
            <a:pPr algn="just">
              <a:lnSpc>
                <a:spcPct val="107000"/>
              </a:lnSpc>
              <a:spcAft>
                <a:spcPts val="800"/>
              </a:spcAft>
              <a:buNone/>
              <a:tabLst>
                <a:tab pos="1211580" algn="l"/>
              </a:tabLst>
            </a:pPr>
            <a:endParaRPr lang="en-IN" dirty="0">
              <a:effectLst/>
              <a:latin typeface="Noto Sans Symbols"/>
              <a:ea typeface="Noto Sans Symbols"/>
              <a:cs typeface="Noto Sans Symbols"/>
            </a:endParaRPr>
          </a:p>
        </p:txBody>
      </p:sp>
    </p:spTree>
    <p:extLst>
      <p:ext uri="{BB962C8B-B14F-4D97-AF65-F5344CB8AC3E}">
        <p14:creationId xmlns:p14="http://schemas.microsoft.com/office/powerpoint/2010/main" val="1815136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8429" y="762000"/>
            <a:ext cx="8360229" cy="1764714"/>
          </a:xfrm>
          <a:prstGeom prst="rect">
            <a:avLst/>
          </a:prstGeom>
        </p:spPr>
        <p:txBody>
          <a:bodyPr wrap="square">
            <a:spAutoFit/>
          </a:bodyPr>
          <a:lstStyle/>
          <a:p>
            <a:pPr algn="just">
              <a:lnSpc>
                <a:spcPct val="107000"/>
              </a:lnSpc>
              <a:spcAft>
                <a:spcPts val="800"/>
              </a:spcAft>
              <a:buNone/>
              <a:tabLst>
                <a:tab pos="1211580" algn="l"/>
              </a:tabLst>
            </a:pPr>
            <a:r>
              <a:rPr lang="en-IN" b="1" dirty="0">
                <a:effectLst/>
                <a:latin typeface="Times New Roman" panose="02020603050405020304" pitchFamily="18" charset="0"/>
                <a:ea typeface="Times New Roman" panose="02020603050405020304" pitchFamily="18" charset="0"/>
              </a:rPr>
              <a:t>2.2.8. Technology Stack</a:t>
            </a:r>
            <a:endParaRPr lang="en-IN"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The website will be built using HTML, CSS, and JavaScript for the frontend, and Laravel (PHP framework) for the backend.</a:t>
            </a:r>
            <a:endParaRPr lang="en-IN"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tabLst>
                <a:tab pos="1211580" algn="l"/>
              </a:tabLst>
            </a:pPr>
            <a:r>
              <a:rPr lang="en-IN" dirty="0">
                <a:effectLst/>
                <a:latin typeface="Times New Roman" panose="02020603050405020304" pitchFamily="18" charset="0"/>
                <a:ea typeface="Times New Roman" panose="02020603050405020304" pitchFamily="18" charset="0"/>
                <a:cs typeface="Noto Sans Symbols"/>
              </a:rPr>
              <a:t>The server hosting the website should support PHP and MySQL and have enough resources for smooth performance.</a:t>
            </a:r>
            <a:endParaRPr lang="en-IN" dirty="0">
              <a:effectLst/>
              <a:latin typeface="Noto Sans Symbols"/>
              <a:ea typeface="Noto Sans Symbols"/>
              <a:cs typeface="Noto Sans Symbols"/>
            </a:endParaRPr>
          </a:p>
        </p:txBody>
      </p:sp>
    </p:spTree>
    <p:extLst>
      <p:ext uri="{BB962C8B-B14F-4D97-AF65-F5344CB8AC3E}">
        <p14:creationId xmlns:p14="http://schemas.microsoft.com/office/powerpoint/2010/main" val="174235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7" y="2803836"/>
            <a:ext cx="8244568" cy="984885"/>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TARGETED USERS</a:t>
            </a:r>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2.3</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284828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9259" y="668817"/>
            <a:ext cx="9858103" cy="5545814"/>
          </a:xfrm>
          <a:prstGeom prst="rect">
            <a:avLst/>
          </a:prstGeom>
        </p:spPr>
        <p:txBody>
          <a:bodyPr wrap="square">
            <a:spAutoFit/>
          </a:bodyPr>
          <a:lstStyle/>
          <a:p>
            <a:pPr algn="just">
              <a:lnSpc>
                <a:spcPct val="115000"/>
              </a:lnSpc>
              <a:spcBef>
                <a:spcPts val="500"/>
              </a:spcBef>
              <a:spcAft>
                <a:spcPts val="1000"/>
              </a:spcAft>
            </a:pPr>
            <a:r>
              <a:rPr lang="en-IN" sz="2200" b="1" dirty="0">
                <a:latin typeface="Times New Roman" panose="02020603050405020304" pitchFamily="18" charset="0"/>
                <a:ea typeface="Times New Roman" panose="02020603050405020304" pitchFamily="18" charset="0"/>
                <a:cs typeface="Times New Roman" panose="02020603050405020304" pitchFamily="18" charset="0"/>
              </a:rPr>
              <a:t>Targeted User </a:t>
            </a:r>
            <a:endParaRPr lang="en-IN" sz="1000" dirty="0">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50000"/>
              </a:lnSpc>
              <a:buNone/>
            </a:pPr>
            <a:endParaRPr lang="en-US" b="1" dirty="0">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Shoppers</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Everyday Buyers:</a:t>
            </a:r>
            <a:r>
              <a:rPr lang="en-US" dirty="0">
                <a:latin typeface="Times New Roman" panose="02020603050405020304" pitchFamily="18" charset="0"/>
                <a:cs typeface="Times New Roman" panose="02020603050405020304" pitchFamily="18" charset="0"/>
              </a:rPr>
              <a:t> Need casual wear like t-shirts, jeans, and dresses.</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Event Shoppers:</a:t>
            </a:r>
            <a:r>
              <a:rPr lang="en-US" dirty="0">
                <a:latin typeface="Times New Roman" panose="02020603050405020304" pitchFamily="18" charset="0"/>
                <a:cs typeface="Times New Roman" panose="02020603050405020304" pitchFamily="18" charset="0"/>
              </a:rPr>
              <a:t> Look for outfits for weddings, parties, or holidays.</a:t>
            </a:r>
          </a:p>
          <a:p>
            <a:pPr marL="0" indent="0">
              <a:lnSpc>
                <a:spcPct val="150000"/>
              </a:lnSpc>
              <a:buNone/>
            </a:pPr>
            <a:endParaRPr lang="en-US" b="1" dirty="0">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Local Residents</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Community Shoppers:</a:t>
            </a:r>
            <a:r>
              <a:rPr lang="en-US" dirty="0">
                <a:latin typeface="Times New Roman" panose="02020603050405020304" pitchFamily="18" charset="0"/>
                <a:cs typeface="Times New Roman" panose="02020603050405020304" pitchFamily="18" charset="0"/>
              </a:rPr>
              <a:t> Support local businesses and cultural fashion.</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Eco-Conscious Buyers:</a:t>
            </a:r>
            <a:r>
              <a:rPr lang="en-US" dirty="0">
                <a:latin typeface="Times New Roman" panose="02020603050405020304" pitchFamily="18" charset="0"/>
                <a:cs typeface="Times New Roman" panose="02020603050405020304" pitchFamily="18" charset="0"/>
              </a:rPr>
              <a:t> Prefer sustainable, ethical clothing.</a:t>
            </a: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Visitors</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Tourists:</a:t>
            </a:r>
            <a:r>
              <a:rPr lang="en-US" dirty="0">
                <a:latin typeface="Times New Roman" panose="02020603050405020304" pitchFamily="18" charset="0"/>
                <a:cs typeface="Times New Roman" panose="02020603050405020304" pitchFamily="18" charset="0"/>
              </a:rPr>
              <a:t> Buy local fashion as souvenirs.</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Business Travelers:</a:t>
            </a:r>
            <a:r>
              <a:rPr lang="en-US" dirty="0">
                <a:latin typeface="Times New Roman" panose="02020603050405020304" pitchFamily="18" charset="0"/>
                <a:cs typeface="Times New Roman" panose="02020603050405020304" pitchFamily="18" charset="0"/>
              </a:rPr>
              <a:t> Need formal wear for meetings or eve</a:t>
            </a:r>
            <a:r>
              <a:rPr lang="en-US" sz="1800" dirty="0"/>
              <a:t>nts</a:t>
            </a:r>
          </a:p>
        </p:txBody>
      </p:sp>
    </p:spTree>
    <p:extLst>
      <p:ext uri="{BB962C8B-B14F-4D97-AF65-F5344CB8AC3E}">
        <p14:creationId xmlns:p14="http://schemas.microsoft.com/office/powerpoint/2010/main" val="2975849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969390" y="2949019"/>
            <a:ext cx="8438092" cy="984885"/>
          </a:xfrm>
          <a:prstGeom prst="rect">
            <a:avLst/>
          </a:prstGeom>
          <a:noFill/>
          <a:ln>
            <a:noFill/>
          </a:ln>
        </p:spPr>
        <p:txBody>
          <a:bodyPr spcFirstLastPara="1" wrap="square" lIns="0" tIns="0" rIns="0" bIns="0" anchor="t" anchorCtr="0">
            <a:spAutoFit/>
          </a:bodyPr>
          <a:lstStyle/>
          <a:p>
            <a:r>
              <a:rPr lang="en-US" sz="6400" dirty="0">
                <a:latin typeface="Archivo Black"/>
                <a:ea typeface="Archivo Black"/>
                <a:cs typeface="Archivo Black"/>
                <a:sym typeface="Archivo Black"/>
              </a:rPr>
              <a:t>SYSTEM DESIGN</a:t>
            </a:r>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3</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765710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dirty="0"/>
          </a:p>
        </p:txBody>
      </p:sp>
      <p:sp>
        <p:nvSpPr>
          <p:cNvPr id="157" name="Google Shape;157;p12"/>
          <p:cNvSpPr txBox="1"/>
          <p:nvPr/>
        </p:nvSpPr>
        <p:spPr>
          <a:xfrm>
            <a:off x="1002367" y="2803836"/>
            <a:ext cx="9854319" cy="984885"/>
          </a:xfrm>
          <a:prstGeom prst="rect">
            <a:avLst/>
          </a:prstGeom>
          <a:noFill/>
          <a:ln>
            <a:noFill/>
          </a:ln>
        </p:spPr>
        <p:txBody>
          <a:bodyPr spcFirstLastPara="1" wrap="square" lIns="0" tIns="0" rIns="0" bIns="0" anchor="t" anchorCtr="0">
            <a:spAutoFit/>
          </a:bodyPr>
          <a:lstStyle/>
          <a:p>
            <a:r>
              <a:rPr lang="en-US" sz="6400" dirty="0">
                <a:latin typeface="Archivo Black" panose="020B0604020202020204" charset="0"/>
              </a:rPr>
              <a:t>USE-CASE DIAGRAM</a:t>
            </a:r>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dirty="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3.1</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1856928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4560" y="47228"/>
            <a:ext cx="3342640" cy="1200329"/>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12)</a:t>
            </a:r>
            <a:r>
              <a:rPr lang="en-US" b="1"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Use case Diagram</a:t>
            </a:r>
          </a:p>
          <a:p>
            <a:endParaRPr lang="en-US" sz="2400" b="1" dirty="0">
              <a:effectLst/>
              <a:latin typeface="Times New Roman" panose="02020603050405020304" pitchFamily="18" charset="0"/>
              <a:ea typeface="Times New Roman" panose="02020603050405020304" pitchFamily="18" charset="0"/>
            </a:endParaRPr>
          </a:p>
          <a:p>
            <a:r>
              <a:rPr lang="en-US" sz="2400" b="1" dirty="0">
                <a:latin typeface="Times New Roman" panose="02020603050405020304" pitchFamily="18" charset="0"/>
                <a:ea typeface="Times New Roman" panose="02020603050405020304" pitchFamily="18" charset="0"/>
              </a:rPr>
              <a:t>Admin</a:t>
            </a:r>
            <a:endParaRPr lang="en-IN" sz="1200" dirty="0">
              <a:effectLst/>
              <a:latin typeface="Times New Roman" panose="02020603050405020304" pitchFamily="18" charset="0"/>
              <a:ea typeface="Times New Roman" panose="02020603050405020304" pitchFamily="18" charset="0"/>
            </a:endParaRPr>
          </a:p>
        </p:txBody>
      </p:sp>
      <p:pic>
        <p:nvPicPr>
          <p:cNvPr id="7" name="image2.png">
            <a:extLst>
              <a:ext uri="{FF2B5EF4-FFF2-40B4-BE49-F238E27FC236}">
                <a16:creationId xmlns:a16="http://schemas.microsoft.com/office/drawing/2014/main" id="{3351D9B0-F472-C82A-5D01-45903BDFF040}"/>
              </a:ext>
            </a:extLst>
          </p:cNvPr>
          <p:cNvPicPr/>
          <p:nvPr/>
        </p:nvPicPr>
        <p:blipFill>
          <a:blip r:embed="rId2"/>
          <a:srcRect/>
          <a:stretch>
            <a:fillRect/>
          </a:stretch>
        </p:blipFill>
        <p:spPr>
          <a:xfrm>
            <a:off x="3233102" y="129755"/>
            <a:ext cx="5725795" cy="6453925"/>
          </a:xfrm>
          <a:prstGeom prst="rect">
            <a:avLst/>
          </a:prstGeom>
          <a:ln/>
        </p:spPr>
      </p:pic>
    </p:spTree>
    <p:extLst>
      <p:ext uri="{BB962C8B-B14F-4D97-AF65-F5344CB8AC3E}">
        <p14:creationId xmlns:p14="http://schemas.microsoft.com/office/powerpoint/2010/main" val="4221170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933D8-493A-4552-6AE9-5ADDA146D18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C77C013-1A40-2640-AC94-05ADA49785E2}"/>
              </a:ext>
            </a:extLst>
          </p:cNvPr>
          <p:cNvSpPr/>
          <p:nvPr/>
        </p:nvSpPr>
        <p:spPr>
          <a:xfrm>
            <a:off x="924560" y="47228"/>
            <a:ext cx="3342640" cy="830997"/>
          </a:xfrm>
          <a:prstGeom prst="rect">
            <a:avLst/>
          </a:prstGeom>
        </p:spPr>
        <p:txBody>
          <a:bodyPr wrap="square">
            <a:spAutoFit/>
          </a:bodyPr>
          <a:lstStyle/>
          <a:p>
            <a:endParaRPr lang="en-US" sz="2400" b="1" dirty="0">
              <a:effectLst/>
              <a:latin typeface="Times New Roman" panose="02020603050405020304" pitchFamily="18" charset="0"/>
              <a:ea typeface="Times New Roman" panose="02020603050405020304" pitchFamily="18" charset="0"/>
            </a:endParaRPr>
          </a:p>
          <a:p>
            <a:r>
              <a:rPr lang="en-US" sz="2400" b="1" dirty="0">
                <a:latin typeface="Times New Roman" panose="02020603050405020304" pitchFamily="18" charset="0"/>
                <a:ea typeface="Times New Roman" panose="02020603050405020304" pitchFamily="18" charset="0"/>
              </a:rPr>
              <a:t>User</a:t>
            </a:r>
            <a:endParaRPr lang="en-IN" sz="1200" dirty="0">
              <a:effectLst/>
              <a:latin typeface="Times New Roman" panose="02020603050405020304" pitchFamily="18" charset="0"/>
              <a:ea typeface="Times New Roman" panose="02020603050405020304" pitchFamily="18" charset="0"/>
            </a:endParaRPr>
          </a:p>
        </p:txBody>
      </p:sp>
      <p:pic>
        <p:nvPicPr>
          <p:cNvPr id="2" name="image19.png">
            <a:extLst>
              <a:ext uri="{FF2B5EF4-FFF2-40B4-BE49-F238E27FC236}">
                <a16:creationId xmlns:a16="http://schemas.microsoft.com/office/drawing/2014/main" id="{DF970CE7-8DA9-C880-6A28-1FA32D187744}"/>
              </a:ext>
            </a:extLst>
          </p:cNvPr>
          <p:cNvPicPr/>
          <p:nvPr/>
        </p:nvPicPr>
        <p:blipFill>
          <a:blip r:embed="rId2"/>
          <a:srcRect/>
          <a:stretch>
            <a:fillRect/>
          </a:stretch>
        </p:blipFill>
        <p:spPr>
          <a:xfrm>
            <a:off x="3233102" y="411480"/>
            <a:ext cx="5725795" cy="5949549"/>
          </a:xfrm>
          <a:prstGeom prst="rect">
            <a:avLst/>
          </a:prstGeom>
          <a:ln/>
        </p:spPr>
      </p:pic>
    </p:spTree>
    <p:extLst>
      <p:ext uri="{BB962C8B-B14F-4D97-AF65-F5344CB8AC3E}">
        <p14:creationId xmlns:p14="http://schemas.microsoft.com/office/powerpoint/2010/main" val="1276599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96710831"/>
              </p:ext>
            </p:extLst>
          </p:nvPr>
        </p:nvGraphicFramePr>
        <p:xfrm>
          <a:off x="148046" y="278671"/>
          <a:ext cx="11695611" cy="6339840"/>
        </p:xfrm>
        <a:graphic>
          <a:graphicData uri="http://schemas.openxmlformats.org/drawingml/2006/table">
            <a:tbl>
              <a:tblPr firstRow="1" firstCol="1" bandRow="1">
                <a:tableStyleId>{2D5ABB26-0587-4C30-8999-92F81FD0307C}</a:tableStyleId>
              </a:tblPr>
              <a:tblGrid>
                <a:gridCol w="976983">
                  <a:extLst>
                    <a:ext uri="{9D8B030D-6E8A-4147-A177-3AD203B41FA5}">
                      <a16:colId xmlns:a16="http://schemas.microsoft.com/office/drawing/2014/main" val="20000"/>
                    </a:ext>
                  </a:extLst>
                </a:gridCol>
                <a:gridCol w="9407524">
                  <a:extLst>
                    <a:ext uri="{9D8B030D-6E8A-4147-A177-3AD203B41FA5}">
                      <a16:colId xmlns:a16="http://schemas.microsoft.com/office/drawing/2014/main" val="20001"/>
                    </a:ext>
                  </a:extLst>
                </a:gridCol>
                <a:gridCol w="1311104">
                  <a:extLst>
                    <a:ext uri="{9D8B030D-6E8A-4147-A177-3AD203B41FA5}">
                      <a16:colId xmlns:a16="http://schemas.microsoft.com/office/drawing/2014/main" val="20002"/>
                    </a:ext>
                  </a:extLst>
                </a:gridCol>
              </a:tblGrid>
              <a:tr h="422656">
                <a:tc>
                  <a:txBody>
                    <a:bodyPr/>
                    <a:lstStyle/>
                    <a:p>
                      <a:pPr algn="ctr">
                        <a:lnSpc>
                          <a:spcPct val="115000"/>
                        </a:lnSpc>
                        <a:spcBef>
                          <a:spcPts val="500"/>
                        </a:spcBef>
                        <a:spcAft>
                          <a:spcPts val="0"/>
                        </a:spcAft>
                      </a:pPr>
                      <a:r>
                        <a:rPr lang="en-IN" sz="1600" dirty="0">
                          <a:effectLst/>
                        </a:rPr>
                        <a:t>5</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b="1" dirty="0">
                          <a:solidFill>
                            <a:schemeClr val="tx1"/>
                          </a:solidFill>
                          <a:effectLst/>
                        </a:rPr>
                        <a:t>Agile Document</a:t>
                      </a:r>
                      <a:endParaRPr lang="en-IN" sz="16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2656">
                <a:tc>
                  <a:txBody>
                    <a:bodyPr/>
                    <a:lstStyle/>
                    <a:p>
                      <a:pPr algn="ctr">
                        <a:lnSpc>
                          <a:spcPct val="115000"/>
                        </a:lnSpc>
                        <a:spcBef>
                          <a:spcPts val="500"/>
                        </a:spcBef>
                        <a:spcAft>
                          <a:spcPts val="0"/>
                        </a:spcAft>
                      </a:pPr>
                      <a:r>
                        <a:rPr lang="en-IN" sz="1600" dirty="0">
                          <a:effectLst/>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500"/>
                        </a:spcBef>
                        <a:spcAft>
                          <a:spcPts val="0"/>
                        </a:spcAft>
                        <a:buClr>
                          <a:srgbClr val="000000"/>
                        </a:buClr>
                        <a:buSzTx/>
                        <a:buFont typeface="Arial"/>
                        <a:buNone/>
                        <a:tabLst/>
                        <a:defRPr/>
                      </a:pPr>
                      <a:r>
                        <a:rPr lang="en-IN" sz="1600" dirty="0">
                          <a:solidFill>
                            <a:schemeClr val="tx1"/>
                          </a:solidFill>
                          <a:effectLst/>
                        </a:rPr>
                        <a:t>5.1. </a:t>
                      </a:r>
                      <a:r>
                        <a:rPr lang="en-US" sz="1600" b="0" dirty="0">
                          <a:solidFill>
                            <a:schemeClr val="tx1"/>
                          </a:solidFill>
                          <a:hlinkClick r:id="rId2" action="ppaction://hlinksldjump">
                            <a:extLst>
                              <a:ext uri="{A12FA001-AC4F-418D-AE19-62706E023703}">
                                <ahyp:hlinkClr xmlns:ahyp="http://schemas.microsoft.com/office/drawing/2018/hyperlinkcolor" val="tx"/>
                              </a:ext>
                            </a:extLst>
                          </a:hlinkClick>
                        </a:rPr>
                        <a:t>Agile Project Character</a:t>
                      </a:r>
                      <a:endParaRPr lang="en-IN" sz="1600" b="0" dirty="0">
                        <a:solidFill>
                          <a:schemeClr val="tx1"/>
                        </a:solidFill>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2656">
                <a:tc>
                  <a:txBody>
                    <a:bodyPr/>
                    <a:lstStyle/>
                    <a:p>
                      <a:pPr algn="ctr">
                        <a:lnSpc>
                          <a:spcPct val="115000"/>
                        </a:lnSpc>
                        <a:spcBef>
                          <a:spcPts val="500"/>
                        </a:spcBef>
                        <a:spcAft>
                          <a:spcPts val="0"/>
                        </a:spcAft>
                      </a:pPr>
                      <a:r>
                        <a:rPr lang="en-IN" sz="1600" dirty="0">
                          <a:effectLst/>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5.2. </a:t>
                      </a:r>
                      <a:r>
                        <a:rPr lang="en-IN" sz="1600" dirty="0">
                          <a:solidFill>
                            <a:schemeClr val="tx1"/>
                          </a:solidFill>
                          <a:effectLst/>
                          <a:hlinkClick r:id="rId3" action="ppaction://hlinksldjump">
                            <a:extLst>
                              <a:ext uri="{A12FA001-AC4F-418D-AE19-62706E023703}">
                                <ahyp:hlinkClr xmlns:ahyp="http://schemas.microsoft.com/office/drawing/2018/hyperlinkcolor" val="tx"/>
                              </a:ext>
                            </a:extLst>
                          </a:hlinkClick>
                        </a:rPr>
                        <a:t>Agile Roadmap / Schedule</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2656">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5.3. </a:t>
                      </a:r>
                      <a:r>
                        <a:rPr lang="en-IN" sz="1600" dirty="0">
                          <a:solidFill>
                            <a:schemeClr val="tx1"/>
                          </a:solidFill>
                          <a:effectLst/>
                          <a:hlinkClick r:id="rId4" action="ppaction://hlinksldjump">
                            <a:extLst>
                              <a:ext uri="{A12FA001-AC4F-418D-AE19-62706E023703}">
                                <ahyp:hlinkClr xmlns:ahyp="http://schemas.microsoft.com/office/drawing/2018/hyperlinkcolor" val="tx"/>
                              </a:ext>
                            </a:extLst>
                          </a:hlinkClick>
                        </a:rPr>
                        <a:t>Agile Project Plan</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2656">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5.4. </a:t>
                      </a:r>
                      <a:r>
                        <a:rPr lang="en-IN" sz="1600" dirty="0">
                          <a:solidFill>
                            <a:schemeClr val="tx1"/>
                          </a:solidFill>
                          <a:effectLst/>
                          <a:hlinkClick r:id="rId5" action="ppaction://hlinksldjump">
                            <a:extLst>
                              <a:ext uri="{A12FA001-AC4F-418D-AE19-62706E023703}">
                                <ahyp:hlinkClr xmlns:ahyp="http://schemas.microsoft.com/office/drawing/2018/hyperlinkcolor" val="tx"/>
                              </a:ext>
                            </a:extLst>
                          </a:hlinkClick>
                        </a:rPr>
                        <a:t>Agile User Story (Minimum 3 Tasks)</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2656">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5.5. </a:t>
                      </a:r>
                      <a:r>
                        <a:rPr lang="en-IN" sz="1600" dirty="0">
                          <a:solidFill>
                            <a:schemeClr val="tx1"/>
                          </a:solidFill>
                          <a:effectLst/>
                          <a:hlinkClick r:id="rId6" action="ppaction://hlinksldjump">
                            <a:extLst>
                              <a:ext uri="{A12FA001-AC4F-418D-AE19-62706E023703}">
                                <ahyp:hlinkClr xmlns:ahyp="http://schemas.microsoft.com/office/drawing/2018/hyperlinkcolor" val="tx"/>
                              </a:ext>
                            </a:extLst>
                          </a:hlinkClick>
                        </a:rPr>
                        <a:t>Agile Release Plan </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22656">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5.6. </a:t>
                      </a:r>
                      <a:r>
                        <a:rPr lang="en-IN" sz="1600" dirty="0">
                          <a:solidFill>
                            <a:schemeClr val="tx1"/>
                          </a:solidFill>
                          <a:effectLst/>
                          <a:hlinkClick r:id="rId7" action="ppaction://hlinksldjump">
                            <a:extLst>
                              <a:ext uri="{A12FA001-AC4F-418D-AE19-62706E023703}">
                                <ahyp:hlinkClr xmlns:ahyp="http://schemas.microsoft.com/office/drawing/2018/hyperlinkcolor" val="tx"/>
                              </a:ext>
                            </a:extLst>
                          </a:hlinkClick>
                        </a:rPr>
                        <a:t>Agile Sprint Backlog</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2656">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5.7. </a:t>
                      </a:r>
                      <a:r>
                        <a:rPr lang="en-IN" sz="1600" dirty="0">
                          <a:solidFill>
                            <a:schemeClr val="tx1"/>
                          </a:solidFill>
                          <a:effectLst/>
                          <a:hlinkClick r:id="rId8" action="ppaction://hlinksldjump">
                            <a:extLst>
                              <a:ext uri="{A12FA001-AC4F-418D-AE19-62706E023703}">
                                <ahyp:hlinkClr xmlns:ahyp="http://schemas.microsoft.com/office/drawing/2018/hyperlinkcolor" val="tx"/>
                              </a:ext>
                            </a:extLst>
                          </a:hlinkClick>
                        </a:rPr>
                        <a:t>Agile Test Plan</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22656">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5.8. </a:t>
                      </a:r>
                      <a:r>
                        <a:rPr lang="en-IN" sz="1600" dirty="0">
                          <a:solidFill>
                            <a:schemeClr val="tx1"/>
                          </a:solidFill>
                          <a:effectLst/>
                          <a:hlinkClick r:id="rId9" action="ppaction://hlinksldjump">
                            <a:extLst>
                              <a:ext uri="{A12FA001-AC4F-418D-AE19-62706E023703}">
                                <ahyp:hlinkClr xmlns:ahyp="http://schemas.microsoft.com/office/drawing/2018/hyperlinkcolor" val="tx"/>
                              </a:ext>
                            </a:extLst>
                          </a:hlinkClick>
                        </a:rPr>
                        <a:t>Earned-value and burn charts</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22656">
                <a:tc>
                  <a:txBody>
                    <a:bodyPr/>
                    <a:lstStyle/>
                    <a:p>
                      <a:pPr algn="ctr">
                        <a:lnSpc>
                          <a:spcPct val="115000"/>
                        </a:lnSpc>
                        <a:spcBef>
                          <a:spcPts val="500"/>
                        </a:spcBef>
                        <a:spcAft>
                          <a:spcPts val="0"/>
                        </a:spcAft>
                      </a:pPr>
                      <a:r>
                        <a:rPr lang="en-IN" sz="1600" b="1">
                          <a:effectLst/>
                        </a:rPr>
                        <a:t>6</a:t>
                      </a:r>
                      <a:endParaRPr lang="en-IN" sz="1600" b="1">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b="1" dirty="0">
                          <a:solidFill>
                            <a:schemeClr val="tx1"/>
                          </a:solidFill>
                          <a:effectLst/>
                        </a:rPr>
                        <a:t>Proposed Enhancement</a:t>
                      </a:r>
                      <a:endParaRPr lang="en-IN" sz="16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22656">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6.1. </a:t>
                      </a:r>
                      <a:r>
                        <a:rPr lang="en-IN" sz="1600" dirty="0">
                          <a:solidFill>
                            <a:schemeClr val="tx1"/>
                          </a:solidFill>
                          <a:effectLst/>
                          <a:hlinkClick r:id="rId9" action="ppaction://hlinksldjump">
                            <a:extLst>
                              <a:ext uri="{A12FA001-AC4F-418D-AE19-62706E023703}">
                                <ahyp:hlinkClr xmlns:ahyp="http://schemas.microsoft.com/office/drawing/2018/hyperlinkcolor" val="tx"/>
                              </a:ext>
                            </a:extLst>
                          </a:hlinkClick>
                        </a:rPr>
                        <a:t>Proposed Enhancement</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22656">
                <a:tc>
                  <a:txBody>
                    <a:bodyPr/>
                    <a:lstStyle/>
                    <a:p>
                      <a:pPr algn="l">
                        <a:lnSpc>
                          <a:spcPct val="115000"/>
                        </a:lnSpc>
                        <a:spcBef>
                          <a:spcPts val="500"/>
                        </a:spcBef>
                        <a:spcAft>
                          <a:spcPts val="0"/>
                        </a:spcAft>
                      </a:pPr>
                      <a:r>
                        <a:rPr lang="en-IN" sz="1600" b="1" dirty="0">
                          <a:effectLst/>
                        </a:rPr>
                        <a:t>       7</a:t>
                      </a:r>
                      <a:endParaRPr lang="en-IN"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b="1" dirty="0">
                          <a:solidFill>
                            <a:schemeClr val="tx1"/>
                          </a:solidFill>
                          <a:effectLst/>
                        </a:rPr>
                        <a:t>Conclusion</a:t>
                      </a:r>
                      <a:endParaRPr lang="en-IN" sz="16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422656">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7.1. </a:t>
                      </a:r>
                      <a:r>
                        <a:rPr lang="en-IN" sz="1600" dirty="0">
                          <a:solidFill>
                            <a:schemeClr val="tx1"/>
                          </a:solidFill>
                          <a:effectLst/>
                          <a:hlinkClick r:id="rId10" action="ppaction://hlinksldjump">
                            <a:extLst>
                              <a:ext uri="{A12FA001-AC4F-418D-AE19-62706E023703}">
                                <ahyp:hlinkClr xmlns:ahyp="http://schemas.microsoft.com/office/drawing/2018/hyperlinkcolor" val="tx"/>
                              </a:ext>
                            </a:extLst>
                          </a:hlinkClick>
                        </a:rPr>
                        <a:t>Conclusion</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422656">
                <a:tc>
                  <a:txBody>
                    <a:bodyPr/>
                    <a:lstStyle/>
                    <a:p>
                      <a:pPr algn="ctr">
                        <a:lnSpc>
                          <a:spcPct val="115000"/>
                        </a:lnSpc>
                        <a:spcBef>
                          <a:spcPts val="500"/>
                        </a:spcBef>
                        <a:spcAft>
                          <a:spcPts val="0"/>
                        </a:spcAft>
                      </a:pPr>
                      <a:r>
                        <a:rPr lang="en-IN" sz="1600" b="1" dirty="0">
                          <a:effectLst/>
                        </a:rPr>
                        <a:t>8</a:t>
                      </a:r>
                      <a:endParaRPr lang="en-IN"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b="1" dirty="0">
                          <a:solidFill>
                            <a:schemeClr val="tx1"/>
                          </a:solidFill>
                          <a:effectLst/>
                        </a:rPr>
                        <a:t>Bibliography</a:t>
                      </a:r>
                      <a:endParaRPr lang="en-IN" sz="16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422656">
                <a:tc>
                  <a:txBody>
                    <a:bodyPr/>
                    <a:lstStyle/>
                    <a:p>
                      <a:pPr algn="ctr">
                        <a:lnSpc>
                          <a:spcPct val="115000"/>
                        </a:lnSpc>
                        <a:spcBef>
                          <a:spcPts val="500"/>
                        </a:spcBef>
                        <a:spcAft>
                          <a:spcPts val="0"/>
                        </a:spcAft>
                      </a:pPr>
                      <a:r>
                        <a:rPr lang="en-IN" sz="1600">
                          <a:effectLst/>
                        </a:rPr>
                        <a:t> </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500"/>
                        </a:spcBef>
                        <a:spcAft>
                          <a:spcPts val="0"/>
                        </a:spcAft>
                      </a:pPr>
                      <a:r>
                        <a:rPr lang="en-IN" sz="1600" dirty="0">
                          <a:solidFill>
                            <a:schemeClr val="tx1"/>
                          </a:solidFill>
                          <a:effectLst/>
                        </a:rPr>
                        <a:t>8.1. </a:t>
                      </a:r>
                      <a:r>
                        <a:rPr lang="en-IN" sz="1600" dirty="0">
                          <a:solidFill>
                            <a:schemeClr val="tx1"/>
                          </a:solidFill>
                          <a:effectLst/>
                          <a:hlinkClick r:id="rId11" action="ppaction://hlinksldjump">
                            <a:extLst>
                              <a:ext uri="{A12FA001-AC4F-418D-AE19-62706E023703}">
                                <ahyp:hlinkClr xmlns:ahyp="http://schemas.microsoft.com/office/drawing/2018/hyperlinkcolor" val="tx"/>
                              </a:ext>
                            </a:extLst>
                          </a:hlinkClick>
                        </a:rPr>
                        <a:t>Bibliography</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marL="56233" marR="56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5190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9968D5BE-CB16-06C2-F174-E0EDC0EBD2C4}"/>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7C2E0D54-AC9E-70A9-C938-A7EF28785813}"/>
              </a:ext>
            </a:extLst>
          </p:cNvPr>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dirty="0"/>
          </a:p>
        </p:txBody>
      </p:sp>
      <p:sp>
        <p:nvSpPr>
          <p:cNvPr id="159" name="Google Shape;159;p12">
            <a:extLst>
              <a:ext uri="{FF2B5EF4-FFF2-40B4-BE49-F238E27FC236}">
                <a16:creationId xmlns:a16="http://schemas.microsoft.com/office/drawing/2014/main" id="{B63981FC-A0DA-ECBC-62AC-32FB3709789C}"/>
              </a:ext>
            </a:extLst>
          </p:cNvPr>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dirty="0"/>
          </a:p>
        </p:txBody>
      </p:sp>
      <p:sp>
        <p:nvSpPr>
          <p:cNvPr id="4" name="TextBox 3">
            <a:extLst>
              <a:ext uri="{FF2B5EF4-FFF2-40B4-BE49-F238E27FC236}">
                <a16:creationId xmlns:a16="http://schemas.microsoft.com/office/drawing/2014/main" id="{010E6799-7867-2399-3A9A-1EDF68F37935}"/>
              </a:ext>
            </a:extLst>
          </p:cNvPr>
          <p:cNvSpPr txBox="1"/>
          <p:nvPr/>
        </p:nvSpPr>
        <p:spPr>
          <a:xfrm>
            <a:off x="1374099" y="2805344"/>
            <a:ext cx="7920821" cy="2357568"/>
          </a:xfrm>
          <a:prstGeom prst="rect">
            <a:avLst/>
          </a:prstGeom>
          <a:noFill/>
        </p:spPr>
        <p:txBody>
          <a:bodyPr wrap="square">
            <a:spAutoFit/>
          </a:bodyPr>
          <a:lstStyle/>
          <a:p>
            <a:pPr marL="304815" algn="ctr">
              <a:lnSpc>
                <a:spcPct val="115000"/>
              </a:lnSpc>
              <a:spcAft>
                <a:spcPts val="667"/>
              </a:spcAft>
            </a:pPr>
            <a:r>
              <a:rPr lang="en-IN" sz="6400" b="1" dirty="0">
                <a:latin typeface="Times New Roman" panose="02020603050405020304" pitchFamily="18" charset="0"/>
                <a:ea typeface="Calibri" panose="020F0502020204030204" pitchFamily="34" charset="0"/>
                <a:cs typeface="Times New Roman" panose="02020603050405020304" pitchFamily="18" charset="0"/>
              </a:rPr>
              <a:t>DATA DICTIONARY</a:t>
            </a:r>
            <a:endParaRPr lang="en-IN" sz="6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1374099" y="1597981"/>
            <a:ext cx="7769901" cy="1938992"/>
          </a:xfrm>
          <a:prstGeom prst="rect">
            <a:avLst/>
          </a:prstGeom>
        </p:spPr>
        <p:txBody>
          <a:bodyPr wrap="square">
            <a:spAutoFit/>
          </a:bodyPr>
          <a:lstStyle/>
          <a:p>
            <a:pPr defTabSz="609630" eaLnBrk="0" fontAlgn="base" hangingPunct="0">
              <a:spcBef>
                <a:spcPct val="0"/>
              </a:spcBef>
              <a:spcAft>
                <a:spcPct val="0"/>
              </a:spcAft>
            </a:pPr>
            <a:r>
              <a:rPr lang="en-US" altLang="en-US" sz="6000" dirty="0">
                <a:solidFill>
                  <a:schemeClr val="bg2"/>
                </a:solidFill>
                <a:latin typeface="Arial" panose="020B0604020202020204" pitchFamily="34" charset="0"/>
              </a:rPr>
              <a:t>3.2</a:t>
            </a:r>
            <a:br>
              <a:rPr lang="en-US" altLang="en-US" sz="6000" dirty="0">
                <a:latin typeface="Arial" panose="020B0604020202020204" pitchFamily="34" charset="0"/>
              </a:rPr>
            </a:br>
            <a:endParaRPr lang="en-US" altLang="en-US" sz="6000" dirty="0">
              <a:latin typeface="Arial" panose="020B0604020202020204" pitchFamily="34" charset="0"/>
            </a:endParaRPr>
          </a:p>
        </p:txBody>
      </p:sp>
    </p:spTree>
    <p:extLst>
      <p:ext uri="{BB962C8B-B14F-4D97-AF65-F5344CB8AC3E}">
        <p14:creationId xmlns:p14="http://schemas.microsoft.com/office/powerpoint/2010/main" val="251057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8309" y="60960"/>
            <a:ext cx="6050925" cy="400110"/>
          </a:xfrm>
          <a:prstGeom prst="rect">
            <a:avLst/>
          </a:prstGeom>
        </p:spPr>
        <p:txBody>
          <a:bodyPr wrap="square">
            <a:spAutoFit/>
          </a:bodyPr>
          <a:lstStyle/>
          <a:p>
            <a:r>
              <a:rPr lang="en-IN" sz="2000" b="1" dirty="0">
                <a:ea typeface="Times New Roman" panose="02020603050405020304" pitchFamily="18" charset="0"/>
              </a:rPr>
              <a:t>1. </a:t>
            </a:r>
            <a:r>
              <a:rPr lang="en-IN" sz="1800" b="1" dirty="0">
                <a:effectLst/>
                <a:latin typeface="Times New Roman" panose="02020603050405020304" pitchFamily="18" charset="0"/>
                <a:ea typeface="Times New Roman" panose="02020603050405020304" pitchFamily="18" charset="0"/>
              </a:rPr>
              <a:t>Registration Table</a:t>
            </a:r>
            <a:endParaRPr lang="en-IN" sz="2000" dirty="0"/>
          </a:p>
        </p:txBody>
      </p:sp>
      <p:graphicFrame>
        <p:nvGraphicFramePr>
          <p:cNvPr id="3" name="Table 2">
            <a:extLst>
              <a:ext uri="{FF2B5EF4-FFF2-40B4-BE49-F238E27FC236}">
                <a16:creationId xmlns:a16="http://schemas.microsoft.com/office/drawing/2014/main" id="{0D65E775-F86F-D0DA-4974-C7DE5B27E12F}"/>
              </a:ext>
            </a:extLst>
          </p:cNvPr>
          <p:cNvGraphicFramePr>
            <a:graphicFrameLocks noGrp="1"/>
          </p:cNvGraphicFramePr>
          <p:nvPr>
            <p:extLst>
              <p:ext uri="{D42A27DB-BD31-4B8C-83A1-F6EECF244321}">
                <p14:modId xmlns:p14="http://schemas.microsoft.com/office/powerpoint/2010/main" val="503741658"/>
              </p:ext>
            </p:extLst>
          </p:nvPr>
        </p:nvGraphicFramePr>
        <p:xfrm>
          <a:off x="716280" y="461071"/>
          <a:ext cx="10857411" cy="6371772"/>
        </p:xfrm>
        <a:graphic>
          <a:graphicData uri="http://schemas.openxmlformats.org/drawingml/2006/table">
            <a:tbl>
              <a:tblPr firstRow="1" bandRow="1">
                <a:tableStyleId>{2D5ABB26-0587-4C30-8999-92F81FD0307C}</a:tableStyleId>
              </a:tblPr>
              <a:tblGrid>
                <a:gridCol w="2384777">
                  <a:extLst>
                    <a:ext uri="{9D8B030D-6E8A-4147-A177-3AD203B41FA5}">
                      <a16:colId xmlns:a16="http://schemas.microsoft.com/office/drawing/2014/main" val="3943281258"/>
                    </a:ext>
                  </a:extLst>
                </a:gridCol>
                <a:gridCol w="1362732">
                  <a:extLst>
                    <a:ext uri="{9D8B030D-6E8A-4147-A177-3AD203B41FA5}">
                      <a16:colId xmlns:a16="http://schemas.microsoft.com/office/drawing/2014/main" val="211937157"/>
                    </a:ext>
                  </a:extLst>
                </a:gridCol>
                <a:gridCol w="1318295">
                  <a:extLst>
                    <a:ext uri="{9D8B030D-6E8A-4147-A177-3AD203B41FA5}">
                      <a16:colId xmlns:a16="http://schemas.microsoft.com/office/drawing/2014/main" val="3795049100"/>
                    </a:ext>
                  </a:extLst>
                </a:gridCol>
                <a:gridCol w="1648114">
                  <a:extLst>
                    <a:ext uri="{9D8B030D-6E8A-4147-A177-3AD203B41FA5}">
                      <a16:colId xmlns:a16="http://schemas.microsoft.com/office/drawing/2014/main" val="1826314619"/>
                    </a:ext>
                  </a:extLst>
                </a:gridCol>
                <a:gridCol w="1540480">
                  <a:extLst>
                    <a:ext uri="{9D8B030D-6E8A-4147-A177-3AD203B41FA5}">
                      <a16:colId xmlns:a16="http://schemas.microsoft.com/office/drawing/2014/main" val="1681864761"/>
                    </a:ext>
                  </a:extLst>
                </a:gridCol>
                <a:gridCol w="2603013">
                  <a:extLst>
                    <a:ext uri="{9D8B030D-6E8A-4147-A177-3AD203B41FA5}">
                      <a16:colId xmlns:a16="http://schemas.microsoft.com/office/drawing/2014/main" val="3863538696"/>
                    </a:ext>
                  </a:extLst>
                </a:gridCol>
              </a:tblGrid>
              <a:tr h="798802">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Field Name</a:t>
                      </a:r>
                      <a:endParaRPr lang="en-IN" sz="1500" dirty="0">
                        <a:effectLst/>
                        <a:latin typeface="Calibri" panose="020F0502020204030204" pitchFamily="34" charset="0"/>
                        <a:ea typeface="Calibri" panose="020F0502020204030204" pitchFamily="34"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Data Type</a:t>
                      </a:r>
                      <a:endParaRPr lang="en-IN" sz="1500" dirty="0">
                        <a:effectLst/>
                        <a:latin typeface="Calibri" panose="020F0502020204030204" pitchFamily="34" charset="0"/>
                        <a:ea typeface="Calibri" panose="020F0502020204030204" pitchFamily="34"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Field Length</a:t>
                      </a:r>
                      <a:endParaRPr lang="en-IN" sz="1500" dirty="0">
                        <a:effectLst/>
                        <a:latin typeface="Calibri" panose="020F0502020204030204" pitchFamily="34" charset="0"/>
                        <a:ea typeface="Calibri" panose="020F0502020204030204" pitchFamily="34"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Constraint</a:t>
                      </a:r>
                      <a:endParaRPr lang="en-IN" sz="1500" dirty="0">
                        <a:effectLst/>
                        <a:latin typeface="Calibri" panose="020F0502020204030204" pitchFamily="34" charset="0"/>
                        <a:ea typeface="Calibri" panose="020F0502020204030204" pitchFamily="34"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Description</a:t>
                      </a:r>
                      <a:endParaRPr lang="en-IN" sz="1500" dirty="0">
                        <a:effectLst/>
                        <a:latin typeface="Calibri" panose="020F0502020204030204" pitchFamily="34" charset="0"/>
                        <a:ea typeface="Calibri" panose="020F0502020204030204" pitchFamily="34"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Sample data</a:t>
                      </a:r>
                    </a:p>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 </a:t>
                      </a:r>
                      <a:endParaRPr lang="en-IN" sz="1500" dirty="0">
                        <a:effectLst/>
                        <a:latin typeface="Calibri" panose="020F0502020204030204" pitchFamily="34" charset="0"/>
                        <a:ea typeface="Calibri" panose="020F0502020204030204" pitchFamily="34"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0219519"/>
                  </a:ext>
                </a:extLst>
              </a:tr>
              <a:tr h="824539">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err="1">
                          <a:effectLst/>
                        </a:rPr>
                        <a:t>User_id</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Int</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4</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Primary Key</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Auto Increment id</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01</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0536732"/>
                  </a:ext>
                </a:extLst>
              </a:tr>
              <a:tr h="579198">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Role</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Varchar</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1</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Hidden</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Role of user</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Admin</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6496318"/>
                  </a:ext>
                </a:extLst>
              </a:tr>
              <a:tr h="579198">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Name</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Varchar</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20</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Not null</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Login name</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Shivam</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4466022"/>
                  </a:ext>
                </a:extLst>
              </a:tr>
              <a:tr h="824539">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Mobile_no</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int</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11</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Not null</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contact number</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9558228161</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5369873"/>
                  </a:ext>
                </a:extLst>
              </a:tr>
              <a:tr h="824539">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Email</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Varchar</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30</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Not null</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Email Id To validate user</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Shivam004@gmail.com</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5049856"/>
                  </a:ext>
                </a:extLst>
              </a:tr>
              <a:tr h="579198">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Password</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Varchar</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8</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Not null</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  password</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12345678</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937745"/>
                  </a:ext>
                </a:extLst>
              </a:tr>
              <a:tr h="579198">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Confirm Password</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marR="81280" algn="ctr">
                        <a:lnSpc>
                          <a:spcPct val="107000"/>
                        </a:lnSpc>
                        <a:spcBef>
                          <a:spcPts val="275"/>
                        </a:spcBef>
                        <a:spcAft>
                          <a:spcPts val="800"/>
                        </a:spcAft>
                        <a:buNone/>
                      </a:pPr>
                      <a:r>
                        <a:rPr lang="en-IN" sz="1500">
                          <a:effectLst/>
                        </a:rPr>
                        <a:t>Varchar</a:t>
                      </a:r>
                      <a:endParaRPr lang="en-IN"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8</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Not null</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  password</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12345678</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38" marR="2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5008955"/>
                  </a:ext>
                </a:extLst>
              </a:tr>
            </a:tbl>
          </a:graphicData>
        </a:graphic>
      </p:graphicFrame>
    </p:spTree>
    <p:extLst>
      <p:ext uri="{BB962C8B-B14F-4D97-AF65-F5344CB8AC3E}">
        <p14:creationId xmlns:p14="http://schemas.microsoft.com/office/powerpoint/2010/main" val="516282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5440" y="216938"/>
            <a:ext cx="7244080" cy="80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044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2</a:t>
            </a:r>
            <a:r>
              <a:rPr kumimoji="0" lang="en-US" sz="15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Product Category Table</a:t>
            </a:r>
            <a:r>
              <a:rPr kumimoji="0" lang="en-US"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 </a:t>
            </a:r>
            <a:r>
              <a:rPr kumimoji="0" lang="en-US" sz="20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		</a:t>
            </a:r>
            <a:endParaRPr kumimoji="0" lang="en-US" sz="2000" b="0" i="0" u="none" strike="noStrike" cap="none" normalizeH="0" baseline="0" dirty="0">
              <a:ln>
                <a:noFill/>
              </a:ln>
              <a:solidFill>
                <a:srgbClr val="1F3763"/>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BDF4FACA-868B-1FC7-79B5-968813DCCF2B}"/>
              </a:ext>
            </a:extLst>
          </p:cNvPr>
          <p:cNvGraphicFramePr>
            <a:graphicFrameLocks noGrp="1"/>
          </p:cNvGraphicFramePr>
          <p:nvPr>
            <p:extLst>
              <p:ext uri="{D42A27DB-BD31-4B8C-83A1-F6EECF244321}">
                <p14:modId xmlns:p14="http://schemas.microsoft.com/office/powerpoint/2010/main" val="939481468"/>
              </p:ext>
            </p:extLst>
          </p:nvPr>
        </p:nvGraphicFramePr>
        <p:xfrm>
          <a:off x="1955287" y="1219041"/>
          <a:ext cx="8666992" cy="4395343"/>
        </p:xfrm>
        <a:graphic>
          <a:graphicData uri="http://schemas.openxmlformats.org/drawingml/2006/table">
            <a:tbl>
              <a:tblPr firstRow="1" bandRow="1">
                <a:tableStyleId>{2D5ABB26-0587-4C30-8999-92F81FD0307C}</a:tableStyleId>
              </a:tblPr>
              <a:tblGrid>
                <a:gridCol w="1667172">
                  <a:extLst>
                    <a:ext uri="{9D8B030D-6E8A-4147-A177-3AD203B41FA5}">
                      <a16:colId xmlns:a16="http://schemas.microsoft.com/office/drawing/2014/main" val="4095658633"/>
                    </a:ext>
                  </a:extLst>
                </a:gridCol>
                <a:gridCol w="1289885">
                  <a:extLst>
                    <a:ext uri="{9D8B030D-6E8A-4147-A177-3AD203B41FA5}">
                      <a16:colId xmlns:a16="http://schemas.microsoft.com/office/drawing/2014/main" val="3276802723"/>
                    </a:ext>
                  </a:extLst>
                </a:gridCol>
                <a:gridCol w="1055523">
                  <a:extLst>
                    <a:ext uri="{9D8B030D-6E8A-4147-A177-3AD203B41FA5}">
                      <a16:colId xmlns:a16="http://schemas.microsoft.com/office/drawing/2014/main" val="1852638507"/>
                    </a:ext>
                  </a:extLst>
                </a:gridCol>
                <a:gridCol w="1494064">
                  <a:extLst>
                    <a:ext uri="{9D8B030D-6E8A-4147-A177-3AD203B41FA5}">
                      <a16:colId xmlns:a16="http://schemas.microsoft.com/office/drawing/2014/main" val="1827624777"/>
                    </a:ext>
                  </a:extLst>
                </a:gridCol>
                <a:gridCol w="1587276">
                  <a:extLst>
                    <a:ext uri="{9D8B030D-6E8A-4147-A177-3AD203B41FA5}">
                      <a16:colId xmlns:a16="http://schemas.microsoft.com/office/drawing/2014/main" val="439204963"/>
                    </a:ext>
                  </a:extLst>
                </a:gridCol>
                <a:gridCol w="1573072">
                  <a:extLst>
                    <a:ext uri="{9D8B030D-6E8A-4147-A177-3AD203B41FA5}">
                      <a16:colId xmlns:a16="http://schemas.microsoft.com/office/drawing/2014/main" val="4257132381"/>
                    </a:ext>
                  </a:extLst>
                </a:gridCol>
              </a:tblGrid>
              <a:tr h="1120796">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Field Name</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Data Type</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Field Length</a:t>
                      </a:r>
                      <a:endParaRPr lang="en-IN" sz="150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Constraint</a:t>
                      </a:r>
                      <a:endParaRPr lang="en-IN" sz="150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 Description</a:t>
                      </a:r>
                      <a:endParaRPr lang="en-IN" sz="150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Sample data</a:t>
                      </a: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52589408"/>
                  </a:ext>
                </a:extLst>
              </a:tr>
              <a:tr h="683300">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 Category_id</a:t>
                      </a:r>
                      <a:endParaRPr lang="en-IN" sz="150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Int</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4</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Primary Key</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Auto Increment id</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 01</a:t>
                      </a:r>
                    </a:p>
                    <a:p>
                      <a:pPr algn="ctr">
                        <a:lnSpc>
                          <a:spcPct val="107000"/>
                        </a:lnSpc>
                        <a:spcAft>
                          <a:spcPts val="800"/>
                        </a:spcAft>
                        <a:buNone/>
                        <a:tabLst>
                          <a:tab pos="4838700" algn="l"/>
                        </a:tabLst>
                      </a:pPr>
                      <a:r>
                        <a:rPr lang="en-IN" sz="1500">
                          <a:effectLst/>
                        </a:rPr>
                        <a:t> </a:t>
                      </a:r>
                      <a:endParaRPr lang="en-IN" sz="150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6171047"/>
                  </a:ext>
                </a:extLst>
              </a:tr>
              <a:tr h="530442">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Category_ name</a:t>
                      </a:r>
                      <a:endParaRPr lang="en-IN" sz="150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 Varchar</a:t>
                      </a:r>
                      <a:endParaRPr lang="en-IN" sz="150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20</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Not null</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Name of Category</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   Men</a:t>
                      </a:r>
                      <a:endParaRPr lang="en-IN" sz="150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975076"/>
                  </a:ext>
                </a:extLst>
              </a:tr>
              <a:tr h="683300">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endParaRPr lang="en-IN" sz="1500" dirty="0">
                        <a:effectLst/>
                      </a:endParaRPr>
                    </a:p>
                    <a:p>
                      <a:pPr algn="ctr">
                        <a:lnSpc>
                          <a:spcPct val="107000"/>
                        </a:lnSpc>
                        <a:spcAft>
                          <a:spcPts val="800"/>
                        </a:spcAft>
                        <a:buNone/>
                        <a:tabLst>
                          <a:tab pos="4838700" algn="l"/>
                        </a:tabLst>
                      </a:pPr>
                      <a:r>
                        <a:rPr lang="en-IN" sz="1500" dirty="0">
                          <a:effectLst/>
                        </a:rPr>
                        <a:t>Image</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500" dirty="0">
                        <a:effectLst/>
                      </a:endParaRP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Varchar</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500" dirty="0">
                        <a:effectLst/>
                      </a:endParaRP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30</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endParaRPr lang="en-IN" sz="1500" dirty="0">
                        <a:effectLst/>
                      </a:endParaRPr>
                    </a:p>
                    <a:p>
                      <a:pPr algn="ctr">
                        <a:lnSpc>
                          <a:spcPct val="107000"/>
                        </a:lnSpc>
                        <a:spcAft>
                          <a:spcPts val="800"/>
                        </a:spcAft>
                        <a:buNone/>
                        <a:tabLst>
                          <a:tab pos="4838700" algn="l"/>
                        </a:tabLst>
                      </a:pPr>
                      <a:r>
                        <a:rPr lang="en-IN" sz="1500" dirty="0">
                          <a:effectLst/>
                        </a:rPr>
                        <a:t>Not null</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500" dirty="0">
                        <a:effectLst/>
                      </a:endParaRP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Validate Item To User</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US" sz="1600" dirty="0"/>
                        <a:t>/storage/photos/ 1/Products/405 b7- pmtk004t.jpg </a:t>
                      </a:r>
                      <a:endParaRPr lang="en-IN" sz="1500" dirty="0">
                        <a:effectLst/>
                        <a:latin typeface="Calibri" panose="020F0502020204030204" pitchFamily="34" charset="0"/>
                        <a:ea typeface="Calibri" panose="020F0502020204030204" pitchFamily="34" charset="0"/>
                      </a:endParaRPr>
                    </a:p>
                  </a:txBody>
                  <a:tcPr marL="53565" marR="53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1997308"/>
                  </a:ext>
                </a:extLst>
              </a:tr>
            </a:tbl>
          </a:graphicData>
        </a:graphic>
      </p:graphicFrame>
    </p:spTree>
    <p:extLst>
      <p:ext uri="{BB962C8B-B14F-4D97-AF65-F5344CB8AC3E}">
        <p14:creationId xmlns:p14="http://schemas.microsoft.com/office/powerpoint/2010/main" val="3814234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52400" y="98382"/>
            <a:ext cx="7223759" cy="1300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0440" rIns="91440" bIns="0" numCol="1" anchor="ctr" anchorCtr="0" compatLnSpc="1">
            <a:prstTxWarp prst="textNoShape">
              <a:avLst/>
            </a:prstTxWarp>
            <a:spAutoFit/>
          </a:bodyPr>
          <a:lstStyle/>
          <a:p>
            <a:pPr eaLnBrk="0" fontAlgn="base" hangingPunct="0">
              <a:spcBef>
                <a:spcPct val="0"/>
              </a:spcBef>
              <a:spcAft>
                <a:spcPct val="0"/>
              </a:spcAft>
            </a:pPr>
            <a:r>
              <a:rPr lang="en-US" sz="2400" b="1" dirty="0">
                <a:latin typeface="Calibri" panose="020F0502020204030204" pitchFamily="34" charset="0"/>
                <a:cs typeface="Times New Roman" panose="02020603050405020304" pitchFamily="18" charset="0"/>
              </a:rPr>
              <a:t>3</a:t>
            </a:r>
            <a:r>
              <a:rPr kumimoji="0" lang="en-US" sz="24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Product Table</a:t>
            </a:r>
            <a:endParaRPr lang="en-IN" sz="1800" dirty="0">
              <a:effectLst/>
              <a:latin typeface="Calibri" panose="020F05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  </a:t>
            </a:r>
            <a:endParaRPr kumimoji="0" lang="en-US" sz="2400" b="0" i="0" u="none" strike="noStrike" cap="none" normalizeH="0" baseline="0" dirty="0">
              <a:ln>
                <a:noFill/>
              </a:ln>
              <a:solidFill>
                <a:srgbClr val="1F3763"/>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6B837D94-B13A-555B-06A4-4CB381655824}"/>
              </a:ext>
            </a:extLst>
          </p:cNvPr>
          <p:cNvGraphicFramePr>
            <a:graphicFrameLocks noGrp="1"/>
          </p:cNvGraphicFramePr>
          <p:nvPr>
            <p:extLst>
              <p:ext uri="{D42A27DB-BD31-4B8C-83A1-F6EECF244321}">
                <p14:modId xmlns:p14="http://schemas.microsoft.com/office/powerpoint/2010/main" val="2454451851"/>
              </p:ext>
            </p:extLst>
          </p:nvPr>
        </p:nvGraphicFramePr>
        <p:xfrm>
          <a:off x="1149678" y="616661"/>
          <a:ext cx="10439400" cy="5631307"/>
        </p:xfrm>
        <a:graphic>
          <a:graphicData uri="http://schemas.openxmlformats.org/drawingml/2006/table">
            <a:tbl>
              <a:tblPr firstRow="1" bandRow="1">
                <a:tableStyleId>{2D5ABB26-0587-4C30-8999-92F81FD0307C}</a:tableStyleId>
              </a:tblPr>
              <a:tblGrid>
                <a:gridCol w="2008409">
                  <a:extLst>
                    <a:ext uri="{9D8B030D-6E8A-4147-A177-3AD203B41FA5}">
                      <a16:colId xmlns:a16="http://schemas.microsoft.com/office/drawing/2014/main" val="696712634"/>
                    </a:ext>
                  </a:extLst>
                </a:gridCol>
                <a:gridCol w="1553816">
                  <a:extLst>
                    <a:ext uri="{9D8B030D-6E8A-4147-A177-3AD203B41FA5}">
                      <a16:colId xmlns:a16="http://schemas.microsoft.com/office/drawing/2014/main" val="1891539791"/>
                    </a:ext>
                  </a:extLst>
                </a:gridCol>
                <a:gridCol w="1271989">
                  <a:extLst>
                    <a:ext uri="{9D8B030D-6E8A-4147-A177-3AD203B41FA5}">
                      <a16:colId xmlns:a16="http://schemas.microsoft.com/office/drawing/2014/main" val="1558537808"/>
                    </a:ext>
                  </a:extLst>
                </a:gridCol>
                <a:gridCol w="1798927">
                  <a:extLst>
                    <a:ext uri="{9D8B030D-6E8A-4147-A177-3AD203B41FA5}">
                      <a16:colId xmlns:a16="http://schemas.microsoft.com/office/drawing/2014/main" val="1806004497"/>
                    </a:ext>
                  </a:extLst>
                </a:gridCol>
                <a:gridCol w="1911226">
                  <a:extLst>
                    <a:ext uri="{9D8B030D-6E8A-4147-A177-3AD203B41FA5}">
                      <a16:colId xmlns:a16="http://schemas.microsoft.com/office/drawing/2014/main" val="2014664857"/>
                    </a:ext>
                  </a:extLst>
                </a:gridCol>
                <a:gridCol w="1895033">
                  <a:extLst>
                    <a:ext uri="{9D8B030D-6E8A-4147-A177-3AD203B41FA5}">
                      <a16:colId xmlns:a16="http://schemas.microsoft.com/office/drawing/2014/main" val="3653190964"/>
                    </a:ext>
                  </a:extLst>
                </a:gridCol>
              </a:tblGrid>
              <a:tr h="789369">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Field Name</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Data Type</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 Field Length</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 Constraint</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Description</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Sample data</a:t>
                      </a:r>
                    </a:p>
                    <a:p>
                      <a:pPr algn="ctr">
                        <a:lnSpc>
                          <a:spcPct val="107000"/>
                        </a:lnSpc>
                        <a:spcAft>
                          <a:spcPts val="800"/>
                        </a:spcAft>
                        <a:buNone/>
                        <a:tabLst>
                          <a:tab pos="4838700" algn="l"/>
                        </a:tabLst>
                      </a:pPr>
                      <a:r>
                        <a:rPr lang="en-IN" sz="1300" dirty="0">
                          <a:effectLst/>
                        </a:rPr>
                        <a:t> </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92529374"/>
                  </a:ext>
                </a:extLst>
              </a:tr>
              <a:tr h="492298">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a:t>
                      </a:r>
                      <a:r>
                        <a:rPr lang="en-IN" sz="1300" dirty="0" err="1">
                          <a:effectLst/>
                        </a:rPr>
                        <a:t>Product_id</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Int</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  4</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Primary Key</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Auto Increment id</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01</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7031147"/>
                  </a:ext>
                </a:extLst>
              </a:tr>
              <a:tr h="697875">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err="1">
                          <a:effectLst/>
                        </a:rPr>
                        <a:t>Category_id</a:t>
                      </a:r>
                      <a:r>
                        <a:rPr lang="en-IN" sz="1300" dirty="0">
                          <a:effectLst/>
                        </a:rPr>
                        <a:t> </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Int</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4</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 Foreign key</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Referencing Category  table</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05</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085527"/>
                  </a:ext>
                </a:extLst>
              </a:tr>
              <a:tr h="789369">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 Product_name</a:t>
                      </a:r>
                    </a:p>
                    <a:p>
                      <a:pPr algn="ctr">
                        <a:lnSpc>
                          <a:spcPct val="107000"/>
                        </a:lnSpc>
                        <a:spcAft>
                          <a:spcPts val="800"/>
                        </a:spcAft>
                        <a:buNone/>
                        <a:tabLst>
                          <a:tab pos="4838700" algn="l"/>
                        </a:tabLst>
                      </a:pPr>
                      <a:r>
                        <a:rPr lang="en-IN" sz="1300">
                          <a:effectLst/>
                        </a:rPr>
                        <a:t> </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Varchar</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10</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Not null</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Product Name</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denim jacket</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9993634"/>
                  </a:ext>
                </a:extLst>
              </a:tr>
              <a:tr h="492298">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Image</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Varchar</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30</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Not null</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Image of item</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US" sz="1400" dirty="0"/>
                        <a:t>/storage/photos/ 1/Products/405 b7- pmtk004t.jpg </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4679044"/>
                  </a:ext>
                </a:extLst>
              </a:tr>
              <a:tr h="492298">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Stock</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Int</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4</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err="1">
                          <a:effectLst/>
                        </a:rPr>
                        <a:t>Notnull</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Product Stock</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2000</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821936"/>
                  </a:ext>
                </a:extLst>
              </a:tr>
              <a:tr h="492298">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Size</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Varchar</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4</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Not null</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Size of jacket</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a:t>
                      </a:r>
                      <a:r>
                        <a:rPr lang="en-IN" sz="1300" dirty="0" err="1">
                          <a:effectLst/>
                        </a:rPr>
                        <a:t>x,m,l</a:t>
                      </a:r>
                      <a:r>
                        <a:rPr lang="en-IN" sz="1300" dirty="0">
                          <a:effectLst/>
                        </a:rPr>
                        <a:t>.</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722576"/>
                  </a:ext>
                </a:extLst>
              </a:tr>
              <a:tr h="492298">
                <a:tc>
                  <a:txBody>
                    <a:bodyPr/>
                    <a:lstStyle/>
                    <a:p>
                      <a:pPr algn="ctr">
                        <a:lnSpc>
                          <a:spcPct val="107000"/>
                        </a:lnSpc>
                        <a:spcAft>
                          <a:spcPts val="800"/>
                        </a:spcAft>
                        <a:buNone/>
                        <a:tabLst>
                          <a:tab pos="4838700" algn="l"/>
                        </a:tabLst>
                      </a:pPr>
                      <a:endParaRPr lang="en-IN" sz="1300" dirty="0">
                        <a:effectLst/>
                      </a:endParaRPr>
                    </a:p>
                    <a:p>
                      <a:pPr algn="ctr">
                        <a:lnSpc>
                          <a:spcPct val="107000"/>
                        </a:lnSpc>
                        <a:spcAft>
                          <a:spcPts val="800"/>
                        </a:spcAft>
                        <a:buNone/>
                        <a:tabLst>
                          <a:tab pos="4838700" algn="l"/>
                        </a:tabLst>
                      </a:pPr>
                      <a:r>
                        <a:rPr lang="en-IN" sz="1300" dirty="0">
                          <a:effectLst/>
                        </a:rPr>
                        <a:t>Price</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300" dirty="0">
                        <a:effectLst/>
                      </a:endParaRPr>
                    </a:p>
                    <a:p>
                      <a:pPr algn="ctr">
                        <a:lnSpc>
                          <a:spcPct val="107000"/>
                        </a:lnSpc>
                        <a:spcAft>
                          <a:spcPts val="800"/>
                        </a:spcAft>
                        <a:buNone/>
                        <a:tabLst>
                          <a:tab pos="4838700" algn="l"/>
                        </a:tabLst>
                      </a:pPr>
                      <a:r>
                        <a:rPr lang="en-IN" sz="1300" dirty="0">
                          <a:effectLst/>
                        </a:rPr>
                        <a:t> Int</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4</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Not null</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Price of the product </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100</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731429"/>
                  </a:ext>
                </a:extLst>
              </a:tr>
              <a:tr h="0">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Description</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300" dirty="0">
                        <a:effectLst/>
                      </a:endParaRPr>
                    </a:p>
                    <a:p>
                      <a:pPr algn="ctr">
                        <a:lnSpc>
                          <a:spcPct val="107000"/>
                        </a:lnSpc>
                        <a:spcAft>
                          <a:spcPts val="800"/>
                        </a:spcAft>
                        <a:buNone/>
                        <a:tabLst>
                          <a:tab pos="4838700" algn="l"/>
                        </a:tabLst>
                      </a:pPr>
                      <a:r>
                        <a:rPr lang="en-IN" sz="1300" dirty="0">
                          <a:effectLst/>
                        </a:rPr>
                        <a:t>Varchar</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50</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300" dirty="0">
                        <a:effectLst/>
                      </a:endParaRPr>
                    </a:p>
                    <a:p>
                      <a:pPr algn="ctr">
                        <a:lnSpc>
                          <a:spcPct val="107000"/>
                        </a:lnSpc>
                        <a:spcAft>
                          <a:spcPts val="800"/>
                        </a:spcAft>
                        <a:buNone/>
                        <a:tabLst>
                          <a:tab pos="4838700" algn="l"/>
                        </a:tabLst>
                      </a:pPr>
                      <a:r>
                        <a:rPr lang="en-IN" sz="1300" dirty="0">
                          <a:effectLst/>
                        </a:rPr>
                        <a:t> Not null</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300" dirty="0">
                        <a:effectLst/>
                      </a:endParaRPr>
                    </a:p>
                    <a:p>
                      <a:pPr algn="ctr">
                        <a:lnSpc>
                          <a:spcPct val="107000"/>
                        </a:lnSpc>
                        <a:spcAft>
                          <a:spcPts val="800"/>
                        </a:spcAft>
                        <a:buNone/>
                        <a:tabLst>
                          <a:tab pos="4838700" algn="l"/>
                        </a:tabLst>
                      </a:pPr>
                      <a:r>
                        <a:rPr lang="en-IN" sz="1300" dirty="0">
                          <a:effectLst/>
                        </a:rPr>
                        <a:t>Description of item</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300" dirty="0">
                        <a:effectLst/>
                      </a:endParaRPr>
                    </a:p>
                    <a:p>
                      <a:pPr algn="ctr">
                        <a:lnSpc>
                          <a:spcPct val="107000"/>
                        </a:lnSpc>
                        <a:spcAft>
                          <a:spcPts val="800"/>
                        </a:spcAft>
                        <a:buNone/>
                        <a:tabLst>
                          <a:tab pos="4838700" algn="l"/>
                        </a:tabLst>
                      </a:pPr>
                      <a:r>
                        <a:rPr lang="en-IN" sz="1300" dirty="0">
                          <a:effectLst/>
                        </a:rPr>
                        <a:t> Premium  denim</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0673338"/>
                  </a:ext>
                </a:extLst>
              </a:tr>
            </a:tbl>
          </a:graphicData>
        </a:graphic>
      </p:graphicFrame>
    </p:spTree>
    <p:extLst>
      <p:ext uri="{BB962C8B-B14F-4D97-AF65-F5344CB8AC3E}">
        <p14:creationId xmlns:p14="http://schemas.microsoft.com/office/powerpoint/2010/main" val="925371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33680" y="304462"/>
            <a:ext cx="7122160" cy="93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044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b="1" dirty="0">
                <a:latin typeface="Calibri" panose="020F0502020204030204" pitchFamily="34" charset="0"/>
                <a:cs typeface="Times New Roman" panose="02020603050405020304" pitchFamily="18" charset="0"/>
              </a:rPr>
              <a:t>4</a:t>
            </a:r>
            <a:r>
              <a:rPr kumimoji="0" lang="en-US" sz="24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Wishlist Table</a:t>
            </a:r>
            <a:r>
              <a:rPr kumimoji="0" lang="en-US"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  </a:t>
            </a:r>
            <a:endParaRPr kumimoji="0" lang="en-US" b="0" i="0" u="none" strike="noStrike" cap="none" normalizeH="0" baseline="0" dirty="0">
              <a:ln>
                <a:noFill/>
              </a:ln>
              <a:solidFill>
                <a:srgbClr val="1F3763"/>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20C820F-B5F5-7E52-EBA5-43331AF36F3F}"/>
              </a:ext>
            </a:extLst>
          </p:cNvPr>
          <p:cNvGraphicFramePr>
            <a:graphicFrameLocks noGrp="1"/>
          </p:cNvGraphicFramePr>
          <p:nvPr>
            <p:extLst>
              <p:ext uri="{D42A27DB-BD31-4B8C-83A1-F6EECF244321}">
                <p14:modId xmlns:p14="http://schemas.microsoft.com/office/powerpoint/2010/main" val="25320683"/>
              </p:ext>
            </p:extLst>
          </p:nvPr>
        </p:nvGraphicFramePr>
        <p:xfrm>
          <a:off x="1123426" y="1720800"/>
          <a:ext cx="10439400" cy="3416399"/>
        </p:xfrm>
        <a:graphic>
          <a:graphicData uri="http://schemas.openxmlformats.org/drawingml/2006/table">
            <a:tbl>
              <a:tblPr firstRow="1" bandRow="1">
                <a:tableStyleId>{2D5ABB26-0587-4C30-8999-92F81FD0307C}</a:tableStyleId>
              </a:tblPr>
              <a:tblGrid>
                <a:gridCol w="2008409">
                  <a:extLst>
                    <a:ext uri="{9D8B030D-6E8A-4147-A177-3AD203B41FA5}">
                      <a16:colId xmlns:a16="http://schemas.microsoft.com/office/drawing/2014/main" val="2835501833"/>
                    </a:ext>
                  </a:extLst>
                </a:gridCol>
                <a:gridCol w="1553816">
                  <a:extLst>
                    <a:ext uri="{9D8B030D-6E8A-4147-A177-3AD203B41FA5}">
                      <a16:colId xmlns:a16="http://schemas.microsoft.com/office/drawing/2014/main" val="578182470"/>
                    </a:ext>
                  </a:extLst>
                </a:gridCol>
                <a:gridCol w="1271989">
                  <a:extLst>
                    <a:ext uri="{9D8B030D-6E8A-4147-A177-3AD203B41FA5}">
                      <a16:colId xmlns:a16="http://schemas.microsoft.com/office/drawing/2014/main" val="3099972197"/>
                    </a:ext>
                  </a:extLst>
                </a:gridCol>
                <a:gridCol w="1798927">
                  <a:extLst>
                    <a:ext uri="{9D8B030D-6E8A-4147-A177-3AD203B41FA5}">
                      <a16:colId xmlns:a16="http://schemas.microsoft.com/office/drawing/2014/main" val="2407676861"/>
                    </a:ext>
                  </a:extLst>
                </a:gridCol>
                <a:gridCol w="1911226">
                  <a:extLst>
                    <a:ext uri="{9D8B030D-6E8A-4147-A177-3AD203B41FA5}">
                      <a16:colId xmlns:a16="http://schemas.microsoft.com/office/drawing/2014/main" val="4164989663"/>
                    </a:ext>
                  </a:extLst>
                </a:gridCol>
                <a:gridCol w="1895033">
                  <a:extLst>
                    <a:ext uri="{9D8B030D-6E8A-4147-A177-3AD203B41FA5}">
                      <a16:colId xmlns:a16="http://schemas.microsoft.com/office/drawing/2014/main" val="1974884194"/>
                    </a:ext>
                  </a:extLst>
                </a:gridCol>
              </a:tblGrid>
              <a:tr h="789369">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Field Name</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Data Type</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 Field Length</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 Constraint</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a:effectLst/>
                        </a:rPr>
                        <a:t> </a:t>
                      </a:r>
                    </a:p>
                    <a:p>
                      <a:pPr algn="ctr">
                        <a:lnSpc>
                          <a:spcPct val="107000"/>
                        </a:lnSpc>
                        <a:spcAft>
                          <a:spcPts val="800"/>
                        </a:spcAft>
                        <a:buNone/>
                        <a:tabLst>
                          <a:tab pos="4838700" algn="l"/>
                        </a:tabLst>
                      </a:pPr>
                      <a:r>
                        <a:rPr lang="en-IN" sz="1300">
                          <a:effectLst/>
                        </a:rPr>
                        <a:t>Description</a:t>
                      </a:r>
                      <a:endParaRPr lang="en-IN" sz="130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300" dirty="0">
                          <a:effectLst/>
                        </a:rPr>
                        <a:t> </a:t>
                      </a:r>
                    </a:p>
                    <a:p>
                      <a:pPr algn="ctr">
                        <a:lnSpc>
                          <a:spcPct val="107000"/>
                        </a:lnSpc>
                        <a:spcAft>
                          <a:spcPts val="800"/>
                        </a:spcAft>
                        <a:buNone/>
                        <a:tabLst>
                          <a:tab pos="4838700" algn="l"/>
                        </a:tabLst>
                      </a:pPr>
                      <a:r>
                        <a:rPr lang="en-IN" sz="1300" dirty="0">
                          <a:effectLst/>
                        </a:rPr>
                        <a:t> Sample data</a:t>
                      </a:r>
                    </a:p>
                    <a:p>
                      <a:pPr algn="ctr">
                        <a:lnSpc>
                          <a:spcPct val="107000"/>
                        </a:lnSpc>
                        <a:spcAft>
                          <a:spcPts val="800"/>
                        </a:spcAft>
                        <a:buNone/>
                        <a:tabLst>
                          <a:tab pos="4838700" algn="l"/>
                        </a:tabLst>
                      </a:pPr>
                      <a:r>
                        <a:rPr lang="en-IN" sz="1300" dirty="0">
                          <a:effectLst/>
                        </a:rPr>
                        <a:t> </a:t>
                      </a:r>
                      <a:endParaRPr lang="en-IN" sz="1300" dirty="0">
                        <a:effectLst/>
                        <a:latin typeface="Calibri" panose="020F0502020204030204" pitchFamily="34" charset="0"/>
                        <a:ea typeface="Calibri" panose="020F0502020204030204" pitchFamily="34" charset="0"/>
                      </a:endParaRPr>
                    </a:p>
                  </a:txBody>
                  <a:tcPr marL="27140" marR="27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56111325"/>
                  </a:ext>
                </a:extLst>
              </a:tr>
              <a:tr h="840204">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err="1">
                          <a:effectLst/>
                        </a:rPr>
                        <a:t>Wishlist_id</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Int</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  4</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pPr>
                      <a:r>
                        <a:rPr lang="en-IN" sz="1500">
                          <a:effectLst/>
                        </a:rPr>
                        <a:t>Primary Key</a:t>
                      </a:r>
                      <a:endParaRPr lang="en-IN" sz="150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pPr>
                      <a:r>
                        <a:rPr lang="en-IN" sz="1500">
                          <a:effectLst/>
                        </a:rPr>
                        <a:t>Auto Increment id</a:t>
                      </a:r>
                      <a:endParaRPr lang="en-IN" sz="150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 01</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722514"/>
                  </a:ext>
                </a:extLst>
              </a:tr>
              <a:tr h="697875">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pPr>
                      <a:r>
                        <a:rPr lang="en-IN" sz="1500">
                          <a:effectLst/>
                        </a:rPr>
                        <a:t>User_id</a:t>
                      </a:r>
                      <a:endParaRPr lang="en-IN" sz="150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algn="ctr">
                        <a:lnSpc>
                          <a:spcPct val="107000"/>
                        </a:lnSpc>
                        <a:spcAft>
                          <a:spcPts val="800"/>
                        </a:spcAft>
                        <a:buNone/>
                        <a:tabLst>
                          <a:tab pos="4838700" algn="l"/>
                        </a:tabLst>
                      </a:pPr>
                      <a:r>
                        <a:rPr lang="en-IN" sz="1500" dirty="0">
                          <a:effectLst/>
                        </a:rPr>
                        <a:t> Int</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algn="ctr">
                        <a:lnSpc>
                          <a:spcPct val="107000"/>
                        </a:lnSpc>
                        <a:spcAft>
                          <a:spcPts val="800"/>
                        </a:spcAft>
                        <a:buNone/>
                        <a:tabLst>
                          <a:tab pos="4838700" algn="l"/>
                        </a:tabLst>
                      </a:pPr>
                      <a:r>
                        <a:rPr lang="en-IN" sz="1500" dirty="0">
                          <a:effectLst/>
                        </a:rPr>
                        <a:t>  4</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Foreign key</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algn="ctr">
                        <a:lnSpc>
                          <a:spcPct val="107000"/>
                        </a:lnSpc>
                        <a:spcAft>
                          <a:spcPts val="800"/>
                        </a:spcAft>
                        <a:buNone/>
                        <a:tabLst>
                          <a:tab pos="4838700" algn="l"/>
                        </a:tabLst>
                      </a:pPr>
                      <a:r>
                        <a:rPr lang="en-IN" sz="1500" dirty="0">
                          <a:effectLst/>
                        </a:rPr>
                        <a:t>Referencing </a:t>
                      </a:r>
                    </a:p>
                    <a:p>
                      <a:pPr algn="ctr">
                        <a:lnSpc>
                          <a:spcPct val="107000"/>
                        </a:lnSpc>
                        <a:spcAft>
                          <a:spcPts val="800"/>
                        </a:spcAft>
                        <a:buNone/>
                        <a:tabLst>
                          <a:tab pos="4838700" algn="l"/>
                        </a:tabLst>
                      </a:pPr>
                      <a:r>
                        <a:rPr lang="en-IN" sz="1500" dirty="0">
                          <a:effectLst/>
                        </a:rPr>
                        <a:t>User  table</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tabLst>
                          <a:tab pos="4838700" algn="l"/>
                        </a:tabLst>
                      </a:pPr>
                      <a:r>
                        <a:rPr lang="en-IN" sz="1500">
                          <a:effectLst/>
                        </a:rPr>
                        <a:t>  01</a:t>
                      </a:r>
                      <a:endParaRPr lang="en-IN" sz="150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780762"/>
                  </a:ext>
                </a:extLst>
              </a:tr>
              <a:tr h="789369">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 </a:t>
                      </a:r>
                      <a:r>
                        <a:rPr lang="en-IN" sz="1500" dirty="0" err="1">
                          <a:effectLst/>
                        </a:rPr>
                        <a:t>Product_id</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pPr>
                      <a:r>
                        <a:rPr lang="en-IN" sz="1500">
                          <a:effectLst/>
                        </a:rPr>
                        <a:t>Int</a:t>
                      </a:r>
                      <a:endParaRPr lang="en-IN" sz="150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  4</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Foreign Key</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Referencing Product  table</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 01</a:t>
                      </a:r>
                      <a:endParaRPr lang="en-IN" sz="1500" dirty="0">
                        <a:effectLst/>
                        <a:latin typeface="Calibri" panose="020F0502020204030204" pitchFamily="34" charset="0"/>
                        <a:ea typeface="Calibri" panose="020F0502020204030204" pitchFamily="34" charset="0"/>
                      </a:endParaRPr>
                    </a:p>
                  </a:txBody>
                  <a:tcPr marL="59110" marR="59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2673415"/>
                  </a:ext>
                </a:extLst>
              </a:tr>
            </a:tbl>
          </a:graphicData>
        </a:graphic>
      </p:graphicFrame>
    </p:spTree>
    <p:extLst>
      <p:ext uri="{BB962C8B-B14F-4D97-AF65-F5344CB8AC3E}">
        <p14:creationId xmlns:p14="http://schemas.microsoft.com/office/powerpoint/2010/main" val="1549609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93040" y="145600"/>
            <a:ext cx="6390639" cy="93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044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b="1" dirty="0">
                <a:latin typeface="Calibri" panose="020F0502020204030204" pitchFamily="34" charset="0"/>
                <a:cs typeface="Times New Roman" panose="02020603050405020304" pitchFamily="18" charset="0"/>
              </a:rPr>
              <a:t>5</a:t>
            </a:r>
            <a:r>
              <a:rPr kumimoji="0" lang="en-US" sz="24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Cart Table</a:t>
            </a:r>
            <a:endParaRPr kumimoji="0" lang="en-US" sz="2400" b="0" i="0" u="none" strike="noStrike" cap="none" normalizeH="0" baseline="0" dirty="0">
              <a:ln>
                <a:noFill/>
              </a:ln>
              <a:solidFill>
                <a:srgbClr val="1F3763"/>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10133786-6566-71C6-B307-5576366FE3CF}"/>
              </a:ext>
            </a:extLst>
          </p:cNvPr>
          <p:cNvGraphicFramePr>
            <a:graphicFrameLocks noGrp="1"/>
          </p:cNvGraphicFramePr>
          <p:nvPr>
            <p:extLst>
              <p:ext uri="{D42A27DB-BD31-4B8C-83A1-F6EECF244321}">
                <p14:modId xmlns:p14="http://schemas.microsoft.com/office/powerpoint/2010/main" val="1645556346"/>
              </p:ext>
            </p:extLst>
          </p:nvPr>
        </p:nvGraphicFramePr>
        <p:xfrm>
          <a:off x="2224361" y="876904"/>
          <a:ext cx="7743278" cy="5593353"/>
        </p:xfrm>
        <a:graphic>
          <a:graphicData uri="http://schemas.openxmlformats.org/drawingml/2006/table">
            <a:tbl>
              <a:tblPr firstRow="1" bandRow="1">
                <a:tableStyleId>{2D5ABB26-0587-4C30-8999-92F81FD0307C}</a:tableStyleId>
              </a:tblPr>
              <a:tblGrid>
                <a:gridCol w="1489662">
                  <a:extLst>
                    <a:ext uri="{9D8B030D-6E8A-4147-A177-3AD203B41FA5}">
                      <a16:colId xmlns:a16="http://schemas.microsoft.com/office/drawing/2014/main" val="1103607263"/>
                    </a:ext>
                  </a:extLst>
                </a:gridCol>
                <a:gridCol w="1152556">
                  <a:extLst>
                    <a:ext uri="{9D8B030D-6E8A-4147-A177-3AD203B41FA5}">
                      <a16:colId xmlns:a16="http://schemas.microsoft.com/office/drawing/2014/main" val="3763951310"/>
                    </a:ext>
                  </a:extLst>
                </a:gridCol>
                <a:gridCol w="943427">
                  <a:extLst>
                    <a:ext uri="{9D8B030D-6E8A-4147-A177-3AD203B41FA5}">
                      <a16:colId xmlns:a16="http://schemas.microsoft.com/office/drawing/2014/main" val="367384527"/>
                    </a:ext>
                  </a:extLst>
                </a:gridCol>
                <a:gridCol w="1334377">
                  <a:extLst>
                    <a:ext uri="{9D8B030D-6E8A-4147-A177-3AD203B41FA5}">
                      <a16:colId xmlns:a16="http://schemas.microsoft.com/office/drawing/2014/main" val="3565427344"/>
                    </a:ext>
                  </a:extLst>
                </a:gridCol>
                <a:gridCol w="1417871">
                  <a:extLst>
                    <a:ext uri="{9D8B030D-6E8A-4147-A177-3AD203B41FA5}">
                      <a16:colId xmlns:a16="http://schemas.microsoft.com/office/drawing/2014/main" val="3584321899"/>
                    </a:ext>
                  </a:extLst>
                </a:gridCol>
                <a:gridCol w="1405385">
                  <a:extLst>
                    <a:ext uri="{9D8B030D-6E8A-4147-A177-3AD203B41FA5}">
                      <a16:colId xmlns:a16="http://schemas.microsoft.com/office/drawing/2014/main" val="2539674905"/>
                    </a:ext>
                  </a:extLst>
                </a:gridCol>
              </a:tblGrid>
              <a:tr h="769456">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Field Name</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Data Type</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Field Length</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Constraint</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Description</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Sample data</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26649399"/>
                  </a:ext>
                </a:extLst>
              </a:tr>
              <a:tr h="826916">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Cart_id</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Int </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4</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Primary Key</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500" dirty="0">
                        <a:effectLst/>
                      </a:endParaRPr>
                    </a:p>
                    <a:p>
                      <a:pPr algn="ctr">
                        <a:lnSpc>
                          <a:spcPct val="107000"/>
                        </a:lnSpc>
                        <a:spcAft>
                          <a:spcPts val="800"/>
                        </a:spcAft>
                        <a:buNone/>
                        <a:tabLst>
                          <a:tab pos="4838700" algn="l"/>
                        </a:tabLst>
                      </a:pPr>
                      <a:r>
                        <a:rPr lang="en-IN" sz="1500" dirty="0">
                          <a:effectLst/>
                        </a:rPr>
                        <a:t>Auto Increment id</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 01</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7613418"/>
                  </a:ext>
                </a:extLst>
              </a:tr>
              <a:tr h="450541">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tabLst>
                          <a:tab pos="4838700" algn="l"/>
                        </a:tabLst>
                      </a:pPr>
                      <a:r>
                        <a:rPr lang="en-IN" sz="1500">
                          <a:effectLst/>
                        </a:rPr>
                        <a:t>User_id</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algn="ctr">
                        <a:lnSpc>
                          <a:spcPct val="107000"/>
                        </a:lnSpc>
                        <a:spcAft>
                          <a:spcPts val="800"/>
                        </a:spcAft>
                        <a:buNone/>
                        <a:tabLst>
                          <a:tab pos="4838700" algn="l"/>
                        </a:tabLst>
                      </a:pPr>
                      <a:r>
                        <a:rPr lang="en-IN" sz="1500" dirty="0">
                          <a:effectLst/>
                        </a:rPr>
                        <a:t>Int</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marR="81280" algn="ctr">
                        <a:lnSpc>
                          <a:spcPct val="107000"/>
                        </a:lnSpc>
                        <a:spcBef>
                          <a:spcPts val="275"/>
                        </a:spcBef>
                        <a:spcAft>
                          <a:spcPts val="800"/>
                        </a:spcAft>
                        <a:buNone/>
                      </a:pPr>
                      <a:r>
                        <a:rPr lang="en-IN" sz="1500" dirty="0">
                          <a:effectLst/>
                        </a:rPr>
                        <a:t> 4</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 Foreign key</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tabLst>
                          <a:tab pos="4838700" algn="l"/>
                        </a:tabLst>
                      </a:pPr>
                      <a:r>
                        <a:rPr lang="en-IN" sz="1500">
                          <a:effectLst/>
                        </a:rPr>
                        <a:t>Referencing </a:t>
                      </a:r>
                    </a:p>
                    <a:p>
                      <a:pPr algn="ctr">
                        <a:lnSpc>
                          <a:spcPct val="107000"/>
                        </a:lnSpc>
                        <a:spcAft>
                          <a:spcPts val="800"/>
                        </a:spcAft>
                        <a:buNone/>
                        <a:tabLst>
                          <a:tab pos="4838700" algn="l"/>
                        </a:tabLst>
                      </a:pPr>
                      <a:r>
                        <a:rPr lang="en-IN" sz="1500">
                          <a:effectLst/>
                        </a:rPr>
                        <a:t>User  table</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algn="ctr">
                        <a:lnSpc>
                          <a:spcPct val="107000"/>
                        </a:lnSpc>
                        <a:spcAft>
                          <a:spcPts val="800"/>
                        </a:spcAft>
                        <a:buNone/>
                        <a:tabLst>
                          <a:tab pos="617220" algn="l"/>
                        </a:tabLst>
                      </a:pPr>
                      <a:r>
                        <a:rPr lang="en-IN" sz="1500" dirty="0">
                          <a:effectLst/>
                        </a:rPr>
                        <a:t>       01	</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8918513"/>
                  </a:ext>
                </a:extLst>
              </a:tr>
              <a:tr h="504848">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 Product_id</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Int</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4</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Foreign Key</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a:effectLst/>
                        </a:rPr>
                        <a:t> </a:t>
                      </a:r>
                    </a:p>
                    <a:p>
                      <a:pPr algn="ctr">
                        <a:lnSpc>
                          <a:spcPct val="107000"/>
                        </a:lnSpc>
                        <a:spcAft>
                          <a:spcPts val="800"/>
                        </a:spcAft>
                        <a:buNone/>
                        <a:tabLst>
                          <a:tab pos="4838700" algn="l"/>
                        </a:tabLst>
                      </a:pPr>
                      <a:r>
                        <a:rPr lang="en-IN" sz="1500">
                          <a:effectLst/>
                        </a:rPr>
                        <a:t>Referencing Product  table</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 01</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415903"/>
                  </a:ext>
                </a:extLst>
              </a:tr>
              <a:tr h="450541">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Quantity</a:t>
                      </a:r>
                    </a:p>
                    <a:p>
                      <a:pPr algn="ctr">
                        <a:lnSpc>
                          <a:spcPct val="107000"/>
                        </a:lnSpc>
                        <a:spcAft>
                          <a:spcPts val="800"/>
                        </a:spcAft>
                        <a:buNone/>
                        <a:tabLst>
                          <a:tab pos="4838700" algn="l"/>
                        </a:tabLst>
                      </a:pPr>
                      <a:r>
                        <a:rPr lang="en-IN" sz="1500">
                          <a:effectLst/>
                        </a:rPr>
                        <a:t> </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Int </a:t>
                      </a:r>
                    </a:p>
                    <a:p>
                      <a:pPr algn="ctr">
                        <a:lnSpc>
                          <a:spcPct val="107000"/>
                        </a:lnSpc>
                        <a:spcAft>
                          <a:spcPts val="800"/>
                        </a:spcAft>
                        <a:buNone/>
                        <a:tabLst>
                          <a:tab pos="4838700" algn="l"/>
                        </a:tabLst>
                      </a:pPr>
                      <a:r>
                        <a:rPr lang="en-IN" sz="1500">
                          <a:effectLst/>
                        </a:rPr>
                        <a:t> </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2</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Not null</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Quantity</a:t>
                      </a:r>
                    </a:p>
                    <a:p>
                      <a:pPr algn="ctr">
                        <a:lnSpc>
                          <a:spcPct val="107000"/>
                        </a:lnSpc>
                        <a:spcAft>
                          <a:spcPts val="800"/>
                        </a:spcAft>
                        <a:buNone/>
                        <a:tabLst>
                          <a:tab pos="4838700" algn="l"/>
                        </a:tabLst>
                      </a:pPr>
                      <a:r>
                        <a:rPr lang="en-IN" sz="1500" dirty="0">
                          <a:effectLst/>
                        </a:rPr>
                        <a:t> </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 2</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8057545"/>
                  </a:ext>
                </a:extLst>
              </a:tr>
              <a:tr h="450541">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TotalPrice</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Int</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5</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tabLst>
                          <a:tab pos="4838700" algn="l"/>
                        </a:tabLst>
                      </a:pPr>
                      <a:r>
                        <a:rPr lang="en-IN" sz="1500">
                          <a:effectLst/>
                        </a:rPr>
                        <a:t>Not null</a:t>
                      </a:r>
                      <a:endParaRPr lang="en-IN" sz="150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4838700" algn="l"/>
                        </a:tabLst>
                      </a:pPr>
                      <a:r>
                        <a:rPr lang="en-IN" sz="1500" dirty="0">
                          <a:effectLst/>
                        </a:rPr>
                        <a:t>Price</a:t>
                      </a:r>
                    </a:p>
                    <a:p>
                      <a:pPr algn="ctr">
                        <a:lnSpc>
                          <a:spcPct val="107000"/>
                        </a:lnSpc>
                        <a:spcAft>
                          <a:spcPts val="800"/>
                        </a:spcAft>
                        <a:buNone/>
                        <a:tabLst>
                          <a:tab pos="4838700" algn="l"/>
                        </a:tabLst>
                      </a:pPr>
                      <a:r>
                        <a:rPr lang="en-IN" sz="1500" dirty="0">
                          <a:effectLst/>
                        </a:rPr>
                        <a:t> </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tabLst>
                          <a:tab pos="586740" algn="l"/>
                        </a:tabLst>
                      </a:pPr>
                      <a:r>
                        <a:rPr lang="en-IN" sz="1500" dirty="0">
                          <a:effectLst/>
                        </a:rPr>
                        <a:t>100</a:t>
                      </a:r>
                      <a:endParaRPr lang="en-IN" sz="1500" dirty="0">
                        <a:effectLst/>
                        <a:latin typeface="Calibri" panose="020F0502020204030204" pitchFamily="34" charset="0"/>
                        <a:ea typeface="Calibri" panose="020F0502020204030204" pitchFamily="34" charset="0"/>
                      </a:endParaRPr>
                    </a:p>
                  </a:txBody>
                  <a:tcPr marL="39576" marR="39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5182447"/>
                  </a:ext>
                </a:extLst>
              </a:tr>
            </a:tbl>
          </a:graphicData>
        </a:graphic>
      </p:graphicFrame>
    </p:spTree>
    <p:extLst>
      <p:ext uri="{BB962C8B-B14F-4D97-AF65-F5344CB8AC3E}">
        <p14:creationId xmlns:p14="http://schemas.microsoft.com/office/powerpoint/2010/main" val="4136059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022E7-1A16-5ED3-BBBC-85495C0E82A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215CC87-B28E-B3A4-B2D3-DCA5325D290B}"/>
              </a:ext>
            </a:extLst>
          </p:cNvPr>
          <p:cNvSpPr>
            <a:spLocks noChangeArrowheads="1"/>
          </p:cNvSpPr>
          <p:nvPr/>
        </p:nvSpPr>
        <p:spPr bwMode="auto">
          <a:xfrm>
            <a:off x="193040" y="145600"/>
            <a:ext cx="6390639" cy="93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044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6. </a:t>
            </a:r>
            <a:r>
              <a:rPr lang="en-IN" sz="1800" b="1" dirty="0">
                <a:effectLst/>
                <a:latin typeface="Times New Roman" panose="02020603050405020304" pitchFamily="18" charset="0"/>
                <a:ea typeface="Times New Roman" panose="02020603050405020304" pitchFamily="18" charset="0"/>
              </a:rPr>
              <a:t>Order Table</a:t>
            </a:r>
            <a:endParaRPr kumimoji="0" lang="en-US" sz="2400" b="0" i="0" u="none" strike="noStrike" cap="none" normalizeH="0" baseline="0" dirty="0">
              <a:ln>
                <a:noFill/>
              </a:ln>
              <a:solidFill>
                <a:srgbClr val="1F3763"/>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A3B10718-B93E-8AF9-FDC0-625398A4510F}"/>
              </a:ext>
            </a:extLst>
          </p:cNvPr>
          <p:cNvGraphicFramePr>
            <a:graphicFrameLocks noGrp="1"/>
          </p:cNvGraphicFramePr>
          <p:nvPr>
            <p:extLst>
              <p:ext uri="{D42A27DB-BD31-4B8C-83A1-F6EECF244321}">
                <p14:modId xmlns:p14="http://schemas.microsoft.com/office/powerpoint/2010/main" val="3321468780"/>
              </p:ext>
            </p:extLst>
          </p:nvPr>
        </p:nvGraphicFramePr>
        <p:xfrm>
          <a:off x="1979270" y="248541"/>
          <a:ext cx="8924081" cy="6463859"/>
        </p:xfrm>
        <a:graphic>
          <a:graphicData uri="http://schemas.openxmlformats.org/drawingml/2006/table">
            <a:tbl>
              <a:tblPr firstRow="1" bandRow="1">
                <a:tableStyleId>{2D5ABB26-0587-4C30-8999-92F81FD0307C}</a:tableStyleId>
              </a:tblPr>
              <a:tblGrid>
                <a:gridCol w="1588772">
                  <a:extLst>
                    <a:ext uri="{9D8B030D-6E8A-4147-A177-3AD203B41FA5}">
                      <a16:colId xmlns:a16="http://schemas.microsoft.com/office/drawing/2014/main" val="1966804170"/>
                    </a:ext>
                  </a:extLst>
                </a:gridCol>
                <a:gridCol w="1181597">
                  <a:extLst>
                    <a:ext uri="{9D8B030D-6E8A-4147-A177-3AD203B41FA5}">
                      <a16:colId xmlns:a16="http://schemas.microsoft.com/office/drawing/2014/main" val="278819581"/>
                    </a:ext>
                  </a:extLst>
                </a:gridCol>
                <a:gridCol w="1323531">
                  <a:extLst>
                    <a:ext uri="{9D8B030D-6E8A-4147-A177-3AD203B41FA5}">
                      <a16:colId xmlns:a16="http://schemas.microsoft.com/office/drawing/2014/main" val="1476775384"/>
                    </a:ext>
                  </a:extLst>
                </a:gridCol>
                <a:gridCol w="1435304">
                  <a:extLst>
                    <a:ext uri="{9D8B030D-6E8A-4147-A177-3AD203B41FA5}">
                      <a16:colId xmlns:a16="http://schemas.microsoft.com/office/drawing/2014/main" val="1417220478"/>
                    </a:ext>
                  </a:extLst>
                </a:gridCol>
                <a:gridCol w="1432643">
                  <a:extLst>
                    <a:ext uri="{9D8B030D-6E8A-4147-A177-3AD203B41FA5}">
                      <a16:colId xmlns:a16="http://schemas.microsoft.com/office/drawing/2014/main" val="1447362868"/>
                    </a:ext>
                  </a:extLst>
                </a:gridCol>
                <a:gridCol w="1962234">
                  <a:extLst>
                    <a:ext uri="{9D8B030D-6E8A-4147-A177-3AD203B41FA5}">
                      <a16:colId xmlns:a16="http://schemas.microsoft.com/office/drawing/2014/main" val="4165152538"/>
                    </a:ext>
                  </a:extLst>
                </a:gridCol>
              </a:tblGrid>
              <a:tr h="0">
                <a:tc>
                  <a:txBody>
                    <a:bodyPr/>
                    <a:lstStyle/>
                    <a:p>
                      <a:pPr algn="ctr">
                        <a:lnSpc>
                          <a:spcPct val="107000"/>
                        </a:lnSpc>
                        <a:spcAft>
                          <a:spcPts val="800"/>
                        </a:spcAft>
                        <a:buNone/>
                      </a:pPr>
                      <a:endParaRPr lang="en-IN" sz="1200" dirty="0">
                        <a:effectLst/>
                      </a:endParaRPr>
                    </a:p>
                    <a:p>
                      <a:pPr algn="ctr">
                        <a:lnSpc>
                          <a:spcPct val="107000"/>
                        </a:lnSpc>
                        <a:spcAft>
                          <a:spcPts val="800"/>
                        </a:spcAft>
                        <a:buNone/>
                      </a:pPr>
                      <a:r>
                        <a:rPr lang="en-IN" sz="1200" dirty="0">
                          <a:effectLst/>
                        </a:rPr>
                        <a:t>Field Name</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 Data Type</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 Field Length</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 Constraint</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 Description</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 Sample data</a:t>
                      </a:r>
                    </a:p>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 </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56465813"/>
                  </a:ext>
                </a:extLst>
              </a:tr>
              <a:tr h="500253">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err="1">
                          <a:effectLst/>
                        </a:rPr>
                        <a:t>Order_id</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Int</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a:effectLst/>
                        </a:rPr>
                        <a:t> </a:t>
                      </a:r>
                    </a:p>
                    <a:p>
                      <a:pPr algn="ctr">
                        <a:lnSpc>
                          <a:spcPct val="107000"/>
                        </a:lnSpc>
                        <a:spcAft>
                          <a:spcPts val="800"/>
                        </a:spcAft>
                        <a:buNone/>
                      </a:pPr>
                      <a:r>
                        <a:rPr lang="en-IN" sz="1200">
                          <a:effectLst/>
                        </a:rPr>
                        <a:t>4</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a:effectLst/>
                        </a:rPr>
                        <a:t> </a:t>
                      </a:r>
                    </a:p>
                    <a:p>
                      <a:pPr algn="ctr">
                        <a:lnSpc>
                          <a:spcPct val="107000"/>
                        </a:lnSpc>
                        <a:spcAft>
                          <a:spcPts val="800"/>
                        </a:spcAft>
                        <a:buNone/>
                      </a:pPr>
                      <a:r>
                        <a:rPr lang="en-IN" sz="1200">
                          <a:effectLst/>
                        </a:rPr>
                        <a:t>Primary Key</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a:effectLst/>
                        </a:rPr>
                        <a:t> </a:t>
                      </a:r>
                    </a:p>
                    <a:p>
                      <a:pPr algn="ctr">
                        <a:lnSpc>
                          <a:spcPct val="107000"/>
                        </a:lnSpc>
                        <a:spcAft>
                          <a:spcPts val="800"/>
                        </a:spcAft>
                        <a:buNone/>
                      </a:pPr>
                      <a:r>
                        <a:rPr lang="en-IN" sz="1200">
                          <a:effectLst/>
                        </a:rPr>
                        <a:t>Auto Increment id</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21</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083983"/>
                  </a:ext>
                </a:extLst>
              </a:tr>
              <a:tr h="716521">
                <a:tc>
                  <a:txBody>
                    <a:bodyPr/>
                    <a:lstStyle/>
                    <a:p>
                      <a:pPr marR="81280" algn="ctr">
                        <a:lnSpc>
                          <a:spcPct val="107000"/>
                        </a:lnSpc>
                        <a:spcBef>
                          <a:spcPts val="275"/>
                        </a:spcBef>
                        <a:spcAft>
                          <a:spcPts val="800"/>
                        </a:spcAft>
                        <a:buNone/>
                      </a:pPr>
                      <a:r>
                        <a:rPr lang="en-IN" sz="1200" dirty="0">
                          <a:effectLst/>
                        </a:rPr>
                        <a:t> </a:t>
                      </a:r>
                    </a:p>
                    <a:p>
                      <a:pPr algn="ctr">
                        <a:lnSpc>
                          <a:spcPct val="107000"/>
                        </a:lnSpc>
                        <a:spcAft>
                          <a:spcPts val="800"/>
                        </a:spcAft>
                        <a:buNone/>
                      </a:pPr>
                      <a:r>
                        <a:rPr lang="en-IN" sz="1200" dirty="0" err="1">
                          <a:effectLst/>
                        </a:rPr>
                        <a:t>User_id</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200">
                          <a:effectLst/>
                        </a:rPr>
                        <a:t> </a:t>
                      </a:r>
                    </a:p>
                    <a:p>
                      <a:pPr algn="ctr">
                        <a:lnSpc>
                          <a:spcPct val="107000"/>
                        </a:lnSpc>
                        <a:spcAft>
                          <a:spcPts val="800"/>
                        </a:spcAft>
                        <a:buNone/>
                      </a:pPr>
                      <a:r>
                        <a:rPr lang="en-IN" sz="1200">
                          <a:effectLst/>
                        </a:rPr>
                        <a:t>Int</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200" dirty="0">
                          <a:effectLst/>
                        </a:rPr>
                        <a:t> </a:t>
                      </a:r>
                    </a:p>
                    <a:p>
                      <a:pPr algn="ctr">
                        <a:lnSpc>
                          <a:spcPct val="107000"/>
                        </a:lnSpc>
                        <a:spcAft>
                          <a:spcPts val="800"/>
                        </a:spcAft>
                        <a:buNone/>
                      </a:pPr>
                      <a:r>
                        <a:rPr lang="en-IN" sz="1200" dirty="0">
                          <a:effectLst/>
                        </a:rPr>
                        <a:t>4</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pPr>
                      <a:r>
                        <a:rPr lang="en-IN" sz="1200">
                          <a:effectLst/>
                        </a:rPr>
                        <a:t>Foreign key</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endParaRPr lang="en-IN" sz="1200" dirty="0">
                        <a:effectLst/>
                      </a:endParaRPr>
                    </a:p>
                    <a:p>
                      <a:pPr algn="ctr">
                        <a:lnSpc>
                          <a:spcPct val="107000"/>
                        </a:lnSpc>
                        <a:spcAft>
                          <a:spcPts val="800"/>
                        </a:spcAft>
                        <a:buNone/>
                        <a:tabLst>
                          <a:tab pos="4838700" algn="l"/>
                        </a:tabLst>
                      </a:pPr>
                      <a:r>
                        <a:rPr lang="en-IN" sz="1200" dirty="0">
                          <a:effectLst/>
                        </a:rPr>
                        <a:t>Referencing</a:t>
                      </a:r>
                    </a:p>
                    <a:p>
                      <a:pPr algn="ctr">
                        <a:lnSpc>
                          <a:spcPct val="107000"/>
                        </a:lnSpc>
                        <a:spcAft>
                          <a:spcPts val="800"/>
                        </a:spcAft>
                        <a:buNone/>
                      </a:pPr>
                      <a:r>
                        <a:rPr lang="en-IN" sz="1200" dirty="0">
                          <a:effectLst/>
                        </a:rPr>
                        <a:t>User  table</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200" dirty="0">
                          <a:effectLst/>
                        </a:rPr>
                        <a:t> </a:t>
                      </a:r>
                    </a:p>
                    <a:p>
                      <a:pPr algn="ctr">
                        <a:lnSpc>
                          <a:spcPct val="107000"/>
                        </a:lnSpc>
                        <a:spcAft>
                          <a:spcPts val="800"/>
                        </a:spcAft>
                        <a:buNone/>
                      </a:pPr>
                      <a:r>
                        <a:rPr lang="en-IN" sz="1200" dirty="0">
                          <a:effectLst/>
                        </a:rPr>
                        <a:t>01</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0266953"/>
                  </a:ext>
                </a:extLst>
              </a:tr>
              <a:tr h="716521">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pPr>
                      <a:r>
                        <a:rPr lang="en-IN" sz="1200" dirty="0" err="1">
                          <a:effectLst/>
                        </a:rPr>
                        <a:t>Cart_id</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pPr>
                      <a:r>
                        <a:rPr lang="en-IN" sz="1200" dirty="0">
                          <a:effectLst/>
                        </a:rPr>
                        <a:t>Int</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pPr>
                      <a:r>
                        <a:rPr lang="en-IN" sz="1200" dirty="0">
                          <a:effectLst/>
                        </a:rPr>
                        <a:t>4</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pPr>
                      <a:r>
                        <a:rPr lang="en-IN" sz="1200">
                          <a:effectLst/>
                        </a:rPr>
                        <a:t>Foreign Key</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a:effectLst/>
                        </a:rPr>
                        <a:t> </a:t>
                      </a:r>
                    </a:p>
                    <a:p>
                      <a:pPr algn="ctr">
                        <a:lnSpc>
                          <a:spcPct val="107000"/>
                        </a:lnSpc>
                        <a:spcAft>
                          <a:spcPts val="800"/>
                        </a:spcAft>
                        <a:buNone/>
                        <a:tabLst>
                          <a:tab pos="4838700" algn="l"/>
                        </a:tabLst>
                      </a:pPr>
                      <a:r>
                        <a:rPr lang="en-IN" sz="1200">
                          <a:effectLst/>
                        </a:rPr>
                        <a:t>Referencing</a:t>
                      </a:r>
                    </a:p>
                    <a:p>
                      <a:pPr algn="ctr">
                        <a:lnSpc>
                          <a:spcPct val="107000"/>
                        </a:lnSpc>
                        <a:spcAft>
                          <a:spcPts val="800"/>
                        </a:spcAft>
                        <a:buNone/>
                      </a:pPr>
                      <a:r>
                        <a:rPr lang="en-IN" sz="1200">
                          <a:effectLst/>
                        </a:rPr>
                        <a:t>Cart  table</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pPr>
                      <a:r>
                        <a:rPr lang="en-IN" sz="1200" dirty="0">
                          <a:effectLst/>
                        </a:rPr>
                        <a:t>01</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7235161"/>
                  </a:ext>
                </a:extLst>
              </a:tr>
              <a:tr h="500253">
                <a:tc>
                  <a:txBody>
                    <a:bodyPr/>
                    <a:lstStyle/>
                    <a:p>
                      <a:pPr marR="81280" algn="ctr">
                        <a:lnSpc>
                          <a:spcPct val="107000"/>
                        </a:lnSpc>
                        <a:spcBef>
                          <a:spcPts val="275"/>
                        </a:spcBef>
                        <a:spcAft>
                          <a:spcPts val="800"/>
                        </a:spcAft>
                        <a:buNone/>
                      </a:pPr>
                      <a:r>
                        <a:rPr lang="en-IN" sz="1200">
                          <a:effectLst/>
                        </a:rPr>
                        <a:t> </a:t>
                      </a:r>
                    </a:p>
                    <a:p>
                      <a:pPr algn="ctr">
                        <a:lnSpc>
                          <a:spcPct val="107000"/>
                        </a:lnSpc>
                        <a:spcAft>
                          <a:spcPts val="800"/>
                        </a:spcAft>
                        <a:buNone/>
                      </a:pPr>
                      <a:r>
                        <a:rPr lang="en-IN" sz="1200">
                          <a:effectLst/>
                        </a:rPr>
                        <a:t>Address</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200" dirty="0">
                          <a:effectLst/>
                        </a:rPr>
                        <a:t> </a:t>
                      </a:r>
                    </a:p>
                    <a:p>
                      <a:pPr algn="ctr">
                        <a:lnSpc>
                          <a:spcPct val="107000"/>
                        </a:lnSpc>
                        <a:spcAft>
                          <a:spcPts val="800"/>
                        </a:spcAft>
                        <a:buNone/>
                      </a:pPr>
                      <a:r>
                        <a:rPr lang="en-IN" sz="1200" dirty="0">
                          <a:effectLst/>
                        </a:rPr>
                        <a:t>Varchar</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200">
                          <a:effectLst/>
                        </a:rPr>
                        <a:t> </a:t>
                      </a:r>
                    </a:p>
                    <a:p>
                      <a:pPr algn="ctr">
                        <a:lnSpc>
                          <a:spcPct val="107000"/>
                        </a:lnSpc>
                        <a:spcAft>
                          <a:spcPts val="800"/>
                        </a:spcAft>
                        <a:buNone/>
                      </a:pPr>
                      <a:r>
                        <a:rPr lang="en-IN" sz="1200">
                          <a:effectLst/>
                        </a:rPr>
                        <a:t>70</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200" dirty="0">
                          <a:effectLst/>
                        </a:rPr>
                        <a:t> </a:t>
                      </a:r>
                    </a:p>
                    <a:p>
                      <a:pPr algn="ctr">
                        <a:lnSpc>
                          <a:spcPct val="107000"/>
                        </a:lnSpc>
                        <a:spcAft>
                          <a:spcPts val="800"/>
                        </a:spcAft>
                        <a:buNone/>
                      </a:pPr>
                      <a:r>
                        <a:rPr lang="en-IN" sz="1200" dirty="0">
                          <a:effectLst/>
                        </a:rPr>
                        <a:t>Not null</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200">
                          <a:effectLst/>
                        </a:rPr>
                        <a:t> </a:t>
                      </a:r>
                    </a:p>
                    <a:p>
                      <a:pPr algn="ctr">
                        <a:lnSpc>
                          <a:spcPct val="107000"/>
                        </a:lnSpc>
                        <a:spcAft>
                          <a:spcPts val="800"/>
                        </a:spcAft>
                        <a:buNone/>
                      </a:pPr>
                      <a:r>
                        <a:rPr lang="en-IN" sz="1200">
                          <a:effectLst/>
                        </a:rPr>
                        <a:t>Delivery address</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200">
                          <a:effectLst/>
                        </a:rPr>
                        <a:t> </a:t>
                      </a:r>
                    </a:p>
                    <a:p>
                      <a:pPr algn="ctr">
                        <a:lnSpc>
                          <a:spcPct val="107000"/>
                        </a:lnSpc>
                        <a:spcAft>
                          <a:spcPts val="800"/>
                        </a:spcAft>
                        <a:buNone/>
                      </a:pPr>
                      <a:r>
                        <a:rPr lang="en-IN" sz="1200">
                          <a:effectLst/>
                        </a:rPr>
                        <a:t>756, k.k.nagar pvt.lmt</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445393"/>
                  </a:ext>
                </a:extLst>
              </a:tr>
              <a:tr h="523949">
                <a:tc>
                  <a:txBody>
                    <a:bodyPr/>
                    <a:lstStyle/>
                    <a:p>
                      <a:pPr algn="ctr">
                        <a:lnSpc>
                          <a:spcPct val="107000"/>
                        </a:lnSpc>
                        <a:spcAft>
                          <a:spcPts val="800"/>
                        </a:spcAft>
                        <a:buNone/>
                      </a:pPr>
                      <a:r>
                        <a:rPr lang="en-IN" sz="1200">
                          <a:effectLst/>
                        </a:rPr>
                        <a:t> </a:t>
                      </a:r>
                    </a:p>
                    <a:p>
                      <a:pPr algn="ctr">
                        <a:lnSpc>
                          <a:spcPct val="107000"/>
                        </a:lnSpc>
                        <a:spcAft>
                          <a:spcPts val="800"/>
                        </a:spcAft>
                        <a:buNone/>
                      </a:pPr>
                      <a:r>
                        <a:rPr lang="en-IN" sz="1200">
                          <a:effectLst/>
                        </a:rPr>
                        <a:t>Order_date</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date</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a:effectLst/>
                        </a:rPr>
                        <a:t> </a:t>
                      </a:r>
                    </a:p>
                    <a:p>
                      <a:pPr algn="ctr">
                        <a:lnSpc>
                          <a:spcPct val="107000"/>
                        </a:lnSpc>
                        <a:spcAft>
                          <a:spcPts val="800"/>
                        </a:spcAft>
                        <a:buNone/>
                      </a:pPr>
                      <a:r>
                        <a:rPr lang="en-IN" sz="1200">
                          <a:effectLst/>
                        </a:rPr>
                        <a:t>N/A</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Not null</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a:effectLst/>
                        </a:rPr>
                        <a:t> </a:t>
                      </a:r>
                    </a:p>
                    <a:p>
                      <a:pPr algn="ctr">
                        <a:lnSpc>
                          <a:spcPct val="107000"/>
                        </a:lnSpc>
                        <a:spcAft>
                          <a:spcPts val="800"/>
                        </a:spcAft>
                        <a:buNone/>
                      </a:pPr>
                      <a:r>
                        <a:rPr lang="en-IN" sz="1200">
                          <a:effectLst/>
                        </a:rPr>
                        <a:t>Order date</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200" dirty="0">
                          <a:effectLst/>
                        </a:rPr>
                        <a:t> </a:t>
                      </a:r>
                    </a:p>
                    <a:p>
                      <a:pPr algn="ctr">
                        <a:lnSpc>
                          <a:spcPct val="107000"/>
                        </a:lnSpc>
                        <a:spcAft>
                          <a:spcPts val="800"/>
                        </a:spcAft>
                        <a:buNone/>
                      </a:pPr>
                      <a:r>
                        <a:rPr lang="en-IN" sz="1200" dirty="0">
                          <a:effectLst/>
                        </a:rPr>
                        <a:t>2024-04-10</a:t>
                      </a:r>
                    </a:p>
                    <a:p>
                      <a:pPr algn="ctr">
                        <a:lnSpc>
                          <a:spcPct val="107000"/>
                        </a:lnSpc>
                        <a:spcAft>
                          <a:spcPts val="800"/>
                        </a:spcAft>
                        <a:buNone/>
                      </a:pPr>
                      <a:r>
                        <a:rPr lang="en-IN" sz="1200" dirty="0">
                          <a:effectLst/>
                        </a:rPr>
                        <a:t> </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0897756"/>
                  </a:ext>
                </a:extLst>
              </a:tr>
              <a:tr h="620235">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pPr>
                      <a:r>
                        <a:rPr lang="en-IN" sz="1200">
                          <a:effectLst/>
                        </a:rPr>
                        <a:t>Payment_Mode</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tabLst>
                          <a:tab pos="4838700" algn="l"/>
                        </a:tabLst>
                      </a:pPr>
                      <a:r>
                        <a:rPr lang="en-IN" sz="1200">
                          <a:effectLst/>
                        </a:rPr>
                        <a:t>Varchar</a:t>
                      </a:r>
                    </a:p>
                    <a:p>
                      <a:pPr algn="ctr">
                        <a:lnSpc>
                          <a:spcPct val="107000"/>
                        </a:lnSpc>
                        <a:spcAft>
                          <a:spcPts val="800"/>
                        </a:spcAft>
                        <a:buNone/>
                      </a:pPr>
                      <a:r>
                        <a:rPr lang="en-IN" sz="1200">
                          <a:effectLst/>
                        </a:rPr>
                        <a:t> </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pPr>
                      <a:r>
                        <a:rPr lang="en-IN" sz="1200" dirty="0">
                          <a:effectLst/>
                        </a:rPr>
                        <a:t>4</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tabLst>
                          <a:tab pos="4838700" algn="l"/>
                        </a:tabLst>
                      </a:pPr>
                      <a:r>
                        <a:rPr lang="en-IN" sz="1200">
                          <a:effectLst/>
                        </a:rPr>
                        <a:t>COD/Cards</a:t>
                      </a:r>
                    </a:p>
                    <a:p>
                      <a:pPr algn="ctr">
                        <a:lnSpc>
                          <a:spcPct val="107000"/>
                        </a:lnSpc>
                        <a:spcAft>
                          <a:spcPts val="800"/>
                        </a:spcAft>
                        <a:buNone/>
                      </a:pPr>
                      <a:r>
                        <a:rPr lang="en-IN" sz="1200">
                          <a:effectLst/>
                        </a:rPr>
                        <a:t> </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pPr>
                      <a:r>
                        <a:rPr lang="en-IN" sz="1200" dirty="0">
                          <a:effectLst/>
                        </a:rPr>
                        <a:t>Method of payment</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pPr>
                      <a:r>
                        <a:rPr lang="en-IN" sz="1200" dirty="0">
                          <a:effectLst/>
                        </a:rPr>
                        <a:t>Cash On delivery</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7089239"/>
                  </a:ext>
                </a:extLst>
              </a:tr>
              <a:tr h="523949">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tabLst>
                          <a:tab pos="4838700" algn="l"/>
                        </a:tabLst>
                      </a:pPr>
                      <a:r>
                        <a:rPr lang="en-IN" sz="1200">
                          <a:effectLst/>
                        </a:rPr>
                        <a:t>Payment_Status</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tabLst>
                          <a:tab pos="4838700" algn="l"/>
                        </a:tabLst>
                      </a:pPr>
                      <a:r>
                        <a:rPr lang="en-IN" sz="1200">
                          <a:effectLst/>
                        </a:rPr>
                        <a:t>Bool</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tabLst>
                          <a:tab pos="4838700" algn="l"/>
                        </a:tabLst>
                      </a:pPr>
                      <a:r>
                        <a:rPr lang="en-IN" sz="1200">
                          <a:effectLst/>
                        </a:rPr>
                        <a:t>2</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tabLst>
                          <a:tab pos="4838700" algn="l"/>
                        </a:tabLst>
                      </a:pPr>
                      <a:r>
                        <a:rPr lang="en-IN" sz="1200" dirty="0">
                          <a:effectLst/>
                        </a:rPr>
                        <a:t>Not null</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tabLst>
                          <a:tab pos="4838700" algn="l"/>
                        </a:tabLst>
                      </a:pPr>
                      <a:r>
                        <a:rPr lang="en-IN" sz="1200" dirty="0">
                          <a:effectLst/>
                        </a:rPr>
                        <a:t>Status</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tabLst>
                          <a:tab pos="4838700" algn="l"/>
                        </a:tabLst>
                      </a:pPr>
                      <a:r>
                        <a:rPr lang="en-IN" sz="1200" dirty="0">
                          <a:effectLst/>
                        </a:rPr>
                        <a:t>Payment</a:t>
                      </a:r>
                    </a:p>
                    <a:p>
                      <a:pPr algn="ctr">
                        <a:lnSpc>
                          <a:spcPct val="107000"/>
                        </a:lnSpc>
                        <a:spcAft>
                          <a:spcPts val="800"/>
                        </a:spcAft>
                        <a:buNone/>
                        <a:tabLst>
                          <a:tab pos="4838700" algn="l"/>
                        </a:tabLst>
                      </a:pPr>
                      <a:r>
                        <a:rPr lang="en-IN" sz="1200" dirty="0">
                          <a:effectLst/>
                        </a:rPr>
                        <a:t>success</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779498"/>
                  </a:ext>
                </a:extLst>
              </a:tr>
              <a:tr h="371342">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tabLst>
                          <a:tab pos="4838700" algn="l"/>
                        </a:tabLst>
                      </a:pPr>
                      <a:r>
                        <a:rPr lang="en-IN" sz="1200" dirty="0">
                          <a:effectLst/>
                        </a:rPr>
                        <a:t>Status</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tabLst>
                          <a:tab pos="4838700" algn="l"/>
                        </a:tabLst>
                      </a:pPr>
                      <a:r>
                        <a:rPr lang="en-IN" sz="1200">
                          <a:effectLst/>
                        </a:rPr>
                        <a:t>Bool</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a:effectLst/>
                        </a:rPr>
                        <a:t> </a:t>
                      </a:r>
                    </a:p>
                    <a:p>
                      <a:pPr algn="ctr">
                        <a:lnSpc>
                          <a:spcPct val="107000"/>
                        </a:lnSpc>
                        <a:spcAft>
                          <a:spcPts val="800"/>
                        </a:spcAft>
                        <a:buNone/>
                        <a:tabLst>
                          <a:tab pos="4838700" algn="l"/>
                        </a:tabLst>
                      </a:pPr>
                      <a:r>
                        <a:rPr lang="en-IN" sz="1200">
                          <a:effectLst/>
                        </a:rPr>
                        <a:t>2</a:t>
                      </a:r>
                      <a:endParaRPr lang="en-IN" sz="120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tabLst>
                          <a:tab pos="4838700" algn="l"/>
                        </a:tabLst>
                      </a:pPr>
                      <a:r>
                        <a:rPr lang="en-IN" sz="1200" dirty="0">
                          <a:effectLst/>
                        </a:rPr>
                        <a:t>Not null</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tabLst>
                          <a:tab pos="4838700" algn="l"/>
                        </a:tabLst>
                      </a:pPr>
                      <a:r>
                        <a:rPr lang="en-IN" sz="1200" dirty="0">
                          <a:effectLst/>
                        </a:rPr>
                        <a:t>Status</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200" dirty="0">
                          <a:effectLst/>
                        </a:rPr>
                        <a:t> </a:t>
                      </a:r>
                    </a:p>
                    <a:p>
                      <a:pPr algn="ctr">
                        <a:lnSpc>
                          <a:spcPct val="107000"/>
                        </a:lnSpc>
                        <a:spcAft>
                          <a:spcPts val="800"/>
                        </a:spcAft>
                        <a:buNone/>
                        <a:tabLst>
                          <a:tab pos="4838700" algn="l"/>
                        </a:tabLst>
                      </a:pPr>
                      <a:r>
                        <a:rPr lang="en-IN" sz="1200" dirty="0">
                          <a:effectLst/>
                        </a:rPr>
                        <a:t>Delivered</a:t>
                      </a:r>
                      <a:endParaRPr lang="en-IN" sz="1200" dirty="0">
                        <a:effectLst/>
                        <a:latin typeface="Calibri" panose="020F0502020204030204" pitchFamily="34" charset="0"/>
                        <a:ea typeface="Calibri" panose="020F0502020204030204" pitchFamily="34" charset="0"/>
                      </a:endParaRPr>
                    </a:p>
                  </a:txBody>
                  <a:tcPr marL="26757" marR="267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2094012"/>
                  </a:ext>
                </a:extLst>
              </a:tr>
            </a:tbl>
          </a:graphicData>
        </a:graphic>
      </p:graphicFrame>
    </p:spTree>
    <p:extLst>
      <p:ext uri="{BB962C8B-B14F-4D97-AF65-F5344CB8AC3E}">
        <p14:creationId xmlns:p14="http://schemas.microsoft.com/office/powerpoint/2010/main" val="441055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802A4-3456-F104-D952-883E3992264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C78DDD9-5E30-C2B1-99BE-BE9FE9EB6242}"/>
              </a:ext>
            </a:extLst>
          </p:cNvPr>
          <p:cNvSpPr>
            <a:spLocks noChangeArrowheads="1"/>
          </p:cNvSpPr>
          <p:nvPr/>
        </p:nvSpPr>
        <p:spPr bwMode="auto">
          <a:xfrm>
            <a:off x="193040" y="145600"/>
            <a:ext cx="6390639" cy="93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044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7. </a:t>
            </a:r>
            <a:r>
              <a:rPr lang="en-IN" sz="1800" b="1" dirty="0">
                <a:solidFill>
                  <a:srgbClr val="000000"/>
                </a:solidFill>
                <a:effectLst/>
                <a:latin typeface="Calibri" panose="020F0502020204030204" pitchFamily="34" charset="0"/>
                <a:ea typeface="Calibri" panose="020F0502020204030204" pitchFamily="34" charset="0"/>
              </a:rPr>
              <a:t>Feedback Table</a:t>
            </a:r>
            <a:endParaRPr kumimoji="0" lang="en-US" sz="2400" b="0" i="0" u="none" strike="noStrike" cap="none" normalizeH="0" baseline="0" dirty="0">
              <a:ln>
                <a:noFill/>
              </a:ln>
              <a:solidFill>
                <a:srgbClr val="1F3763"/>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F7FFFC03-FAED-906F-7CC6-BC663032CF30}"/>
              </a:ext>
            </a:extLst>
          </p:cNvPr>
          <p:cNvGraphicFramePr>
            <a:graphicFrameLocks noGrp="1"/>
          </p:cNvGraphicFramePr>
          <p:nvPr>
            <p:extLst>
              <p:ext uri="{D42A27DB-BD31-4B8C-83A1-F6EECF244321}">
                <p14:modId xmlns:p14="http://schemas.microsoft.com/office/powerpoint/2010/main" val="3600208599"/>
              </p:ext>
            </p:extLst>
          </p:nvPr>
        </p:nvGraphicFramePr>
        <p:xfrm>
          <a:off x="1958340" y="724535"/>
          <a:ext cx="8275319" cy="5572093"/>
        </p:xfrm>
        <a:graphic>
          <a:graphicData uri="http://schemas.openxmlformats.org/drawingml/2006/table">
            <a:tbl>
              <a:tblPr firstRow="1" bandRow="1">
                <a:tableStyleId>{2D5ABB26-0587-4C30-8999-92F81FD0307C}</a:tableStyleId>
              </a:tblPr>
              <a:tblGrid>
                <a:gridCol w="1496628">
                  <a:extLst>
                    <a:ext uri="{9D8B030D-6E8A-4147-A177-3AD203B41FA5}">
                      <a16:colId xmlns:a16="http://schemas.microsoft.com/office/drawing/2014/main" val="1032763063"/>
                    </a:ext>
                  </a:extLst>
                </a:gridCol>
                <a:gridCol w="1113070">
                  <a:extLst>
                    <a:ext uri="{9D8B030D-6E8A-4147-A177-3AD203B41FA5}">
                      <a16:colId xmlns:a16="http://schemas.microsoft.com/office/drawing/2014/main" val="1475385427"/>
                    </a:ext>
                  </a:extLst>
                </a:gridCol>
                <a:gridCol w="1246771">
                  <a:extLst>
                    <a:ext uri="{9D8B030D-6E8A-4147-A177-3AD203B41FA5}">
                      <a16:colId xmlns:a16="http://schemas.microsoft.com/office/drawing/2014/main" val="4195493645"/>
                    </a:ext>
                  </a:extLst>
                </a:gridCol>
                <a:gridCol w="1352061">
                  <a:extLst>
                    <a:ext uri="{9D8B030D-6E8A-4147-A177-3AD203B41FA5}">
                      <a16:colId xmlns:a16="http://schemas.microsoft.com/office/drawing/2014/main" val="3995817421"/>
                    </a:ext>
                  </a:extLst>
                </a:gridCol>
                <a:gridCol w="1349554">
                  <a:extLst>
                    <a:ext uri="{9D8B030D-6E8A-4147-A177-3AD203B41FA5}">
                      <a16:colId xmlns:a16="http://schemas.microsoft.com/office/drawing/2014/main" val="721970997"/>
                    </a:ext>
                  </a:extLst>
                </a:gridCol>
                <a:gridCol w="1717235">
                  <a:extLst>
                    <a:ext uri="{9D8B030D-6E8A-4147-A177-3AD203B41FA5}">
                      <a16:colId xmlns:a16="http://schemas.microsoft.com/office/drawing/2014/main" val="3426444661"/>
                    </a:ext>
                  </a:extLst>
                </a:gridCol>
              </a:tblGrid>
              <a:tr h="1036728">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 Field Name</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 Data Type</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 Field Length</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500">
                          <a:effectLst/>
                        </a:rPr>
                        <a:t> </a:t>
                      </a:r>
                    </a:p>
                    <a:p>
                      <a:pPr algn="ctr">
                        <a:lnSpc>
                          <a:spcPct val="107000"/>
                        </a:lnSpc>
                        <a:spcAft>
                          <a:spcPts val="800"/>
                        </a:spcAft>
                        <a:buNone/>
                      </a:pPr>
                      <a:r>
                        <a:rPr lang="en-IN" sz="1500">
                          <a:effectLst/>
                        </a:rPr>
                        <a:t> Constraint</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500">
                          <a:effectLst/>
                        </a:rPr>
                        <a:t> </a:t>
                      </a:r>
                    </a:p>
                    <a:p>
                      <a:pPr algn="ctr">
                        <a:lnSpc>
                          <a:spcPct val="107000"/>
                        </a:lnSpc>
                        <a:spcAft>
                          <a:spcPts val="800"/>
                        </a:spcAft>
                        <a:buNone/>
                      </a:pPr>
                      <a:r>
                        <a:rPr lang="en-IN" sz="1500">
                          <a:effectLst/>
                        </a:rPr>
                        <a:t> Description</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 Sample data</a:t>
                      </a:r>
                    </a:p>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 </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89400210"/>
                  </a:ext>
                </a:extLst>
              </a:tr>
              <a:tr h="581703">
                <a:tc>
                  <a:txBody>
                    <a:bodyPr/>
                    <a:lstStyle/>
                    <a:p>
                      <a:pPr algn="ctr">
                        <a:lnSpc>
                          <a:spcPct val="107000"/>
                        </a:lnSpc>
                        <a:spcAft>
                          <a:spcPts val="800"/>
                        </a:spcAft>
                        <a:buNone/>
                      </a:pPr>
                      <a:r>
                        <a:rPr lang="en-IN" sz="1500">
                          <a:effectLst/>
                        </a:rPr>
                        <a:t> </a:t>
                      </a:r>
                    </a:p>
                    <a:p>
                      <a:pPr algn="ctr">
                        <a:lnSpc>
                          <a:spcPct val="107000"/>
                        </a:lnSpc>
                        <a:spcAft>
                          <a:spcPts val="800"/>
                        </a:spcAft>
                        <a:buNone/>
                      </a:pPr>
                      <a:r>
                        <a:rPr lang="en-IN" sz="1500">
                          <a:effectLst/>
                        </a:rPr>
                        <a:t>F_id</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Int</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4</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Primary Key</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a:effectLst/>
                        </a:rPr>
                        <a:t> </a:t>
                      </a:r>
                    </a:p>
                    <a:p>
                      <a:pPr algn="ctr">
                        <a:lnSpc>
                          <a:spcPct val="107000"/>
                        </a:lnSpc>
                        <a:spcAft>
                          <a:spcPts val="800"/>
                        </a:spcAft>
                        <a:buNone/>
                      </a:pPr>
                      <a:r>
                        <a:rPr lang="en-IN" sz="1500">
                          <a:effectLst/>
                        </a:rPr>
                        <a:t>Auto Increment id</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21</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9518254"/>
                  </a:ext>
                </a:extLst>
              </a:tr>
              <a:tr h="819394">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pPr>
                      <a:r>
                        <a:rPr lang="en-IN" sz="1500">
                          <a:effectLst/>
                        </a:rPr>
                        <a:t>User_id</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pPr>
                      <a:r>
                        <a:rPr lang="en-IN" sz="1500">
                          <a:effectLst/>
                        </a:rPr>
                        <a:t>Int</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algn="ctr">
                        <a:lnSpc>
                          <a:spcPct val="107000"/>
                        </a:lnSpc>
                        <a:spcAft>
                          <a:spcPts val="800"/>
                        </a:spcAft>
                        <a:buNone/>
                      </a:pPr>
                      <a:r>
                        <a:rPr lang="en-IN" sz="1500" dirty="0">
                          <a:effectLst/>
                        </a:rPr>
                        <a:t>4</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Foreign key</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algn="ctr">
                        <a:lnSpc>
                          <a:spcPct val="107000"/>
                        </a:lnSpc>
                        <a:spcAft>
                          <a:spcPts val="800"/>
                        </a:spcAft>
                        <a:buNone/>
                        <a:tabLst>
                          <a:tab pos="4838700" algn="l"/>
                        </a:tabLst>
                      </a:pPr>
                      <a:r>
                        <a:rPr lang="en-IN" sz="1500" dirty="0">
                          <a:effectLst/>
                        </a:rPr>
                        <a:t>Referencing</a:t>
                      </a:r>
                    </a:p>
                    <a:p>
                      <a:pPr algn="ctr">
                        <a:lnSpc>
                          <a:spcPct val="107000"/>
                        </a:lnSpc>
                        <a:spcAft>
                          <a:spcPts val="800"/>
                        </a:spcAft>
                        <a:buNone/>
                      </a:pPr>
                      <a:r>
                        <a:rPr lang="en-IN" sz="1500" dirty="0">
                          <a:effectLst/>
                        </a:rPr>
                        <a:t>User  table</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pPr>
                      <a:r>
                        <a:rPr lang="en-IN" sz="1500">
                          <a:effectLst/>
                        </a:rPr>
                        <a:t>01</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7934291"/>
                  </a:ext>
                </a:extLst>
              </a:tr>
              <a:tr h="819394">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pPr>
                      <a:r>
                        <a:rPr lang="en-IN" sz="1500">
                          <a:effectLst/>
                        </a:rPr>
                        <a:t>Product_id</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a:effectLst/>
                        </a:rPr>
                        <a:t> </a:t>
                      </a:r>
                    </a:p>
                    <a:p>
                      <a:pPr algn="ctr">
                        <a:lnSpc>
                          <a:spcPct val="107000"/>
                        </a:lnSpc>
                        <a:spcAft>
                          <a:spcPts val="800"/>
                        </a:spcAft>
                        <a:buNone/>
                      </a:pPr>
                      <a:r>
                        <a:rPr lang="en-IN" sz="1500">
                          <a:effectLst/>
                        </a:rPr>
                        <a:t>Int</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4</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Foreign Key</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tabLst>
                          <a:tab pos="4838700" algn="l"/>
                        </a:tabLst>
                      </a:pPr>
                      <a:r>
                        <a:rPr lang="en-IN" sz="1500" dirty="0">
                          <a:effectLst/>
                        </a:rPr>
                        <a:t>Referencing</a:t>
                      </a:r>
                    </a:p>
                    <a:p>
                      <a:pPr algn="ctr">
                        <a:lnSpc>
                          <a:spcPct val="107000"/>
                        </a:lnSpc>
                        <a:spcAft>
                          <a:spcPts val="800"/>
                        </a:spcAft>
                        <a:buNone/>
                      </a:pPr>
                      <a:r>
                        <a:rPr lang="en-IN" sz="1500" dirty="0">
                          <a:effectLst/>
                        </a:rPr>
                        <a:t>Product table</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tabLst>
                          <a:tab pos="4838700" algn="l"/>
                        </a:tabLst>
                      </a:pPr>
                      <a:r>
                        <a:rPr lang="en-IN" sz="1500" dirty="0">
                          <a:effectLst/>
                        </a:rPr>
                        <a:t> </a:t>
                      </a:r>
                    </a:p>
                    <a:p>
                      <a:pPr algn="ctr">
                        <a:lnSpc>
                          <a:spcPct val="107000"/>
                        </a:lnSpc>
                        <a:spcAft>
                          <a:spcPts val="800"/>
                        </a:spcAft>
                        <a:buNone/>
                      </a:pPr>
                      <a:r>
                        <a:rPr lang="en-IN" sz="1500" dirty="0">
                          <a:effectLst/>
                        </a:rPr>
                        <a:t>01</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6909155"/>
                  </a:ext>
                </a:extLst>
              </a:tr>
              <a:tr h="465090">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pPr>
                      <a:r>
                        <a:rPr lang="en-IN" sz="1500">
                          <a:effectLst/>
                        </a:rPr>
                        <a:t>Rating</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pPr>
                      <a:r>
                        <a:rPr lang="en-IN" sz="1500">
                          <a:effectLst/>
                        </a:rPr>
                        <a:t>Varchar</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a:effectLst/>
                        </a:rPr>
                        <a:t> </a:t>
                      </a:r>
                    </a:p>
                    <a:p>
                      <a:pPr algn="ctr">
                        <a:lnSpc>
                          <a:spcPct val="107000"/>
                        </a:lnSpc>
                        <a:spcAft>
                          <a:spcPts val="800"/>
                        </a:spcAft>
                        <a:buNone/>
                      </a:pPr>
                      <a:r>
                        <a:rPr lang="en-IN" sz="1500">
                          <a:effectLst/>
                        </a:rPr>
                        <a:t>70</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algn="ctr">
                        <a:lnSpc>
                          <a:spcPct val="107000"/>
                        </a:lnSpc>
                        <a:spcAft>
                          <a:spcPts val="800"/>
                        </a:spcAft>
                        <a:buNone/>
                      </a:pPr>
                      <a:r>
                        <a:rPr lang="en-IN" sz="1500" dirty="0">
                          <a:effectLst/>
                        </a:rPr>
                        <a:t>Not null</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Rating in 0 to 5</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1280" algn="ctr">
                        <a:lnSpc>
                          <a:spcPct val="107000"/>
                        </a:lnSpc>
                        <a:spcBef>
                          <a:spcPts val="275"/>
                        </a:spcBef>
                        <a:spcAft>
                          <a:spcPts val="800"/>
                        </a:spcAft>
                        <a:buNone/>
                      </a:pPr>
                      <a:r>
                        <a:rPr lang="en-IN" sz="1500" dirty="0">
                          <a:effectLst/>
                        </a:rPr>
                        <a:t> </a:t>
                      </a:r>
                    </a:p>
                    <a:p>
                      <a:pPr algn="ctr">
                        <a:lnSpc>
                          <a:spcPct val="107000"/>
                        </a:lnSpc>
                        <a:spcAft>
                          <a:spcPts val="800"/>
                        </a:spcAft>
                        <a:buNone/>
                      </a:pPr>
                      <a:r>
                        <a:rPr lang="en-IN" sz="1500" dirty="0">
                          <a:effectLst/>
                        </a:rPr>
                        <a:t>5</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736233"/>
                  </a:ext>
                </a:extLst>
              </a:tr>
              <a:tr h="805656">
                <a:tc>
                  <a:txBody>
                    <a:bodyPr/>
                    <a:lstStyle/>
                    <a:p>
                      <a:pPr algn="ctr">
                        <a:lnSpc>
                          <a:spcPct val="107000"/>
                        </a:lnSpc>
                        <a:spcAft>
                          <a:spcPts val="800"/>
                        </a:spcAft>
                        <a:buNone/>
                      </a:pPr>
                      <a:r>
                        <a:rPr lang="en-IN" sz="1500">
                          <a:effectLst/>
                        </a:rPr>
                        <a:t> </a:t>
                      </a:r>
                    </a:p>
                    <a:p>
                      <a:pPr algn="ctr">
                        <a:lnSpc>
                          <a:spcPct val="107000"/>
                        </a:lnSpc>
                        <a:spcAft>
                          <a:spcPts val="800"/>
                        </a:spcAft>
                        <a:buNone/>
                      </a:pPr>
                      <a:r>
                        <a:rPr lang="en-IN" sz="1500">
                          <a:effectLst/>
                        </a:rPr>
                        <a:t>Feedback</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a:effectLst/>
                        </a:rPr>
                        <a:t> </a:t>
                      </a:r>
                    </a:p>
                    <a:p>
                      <a:pPr algn="ctr">
                        <a:lnSpc>
                          <a:spcPct val="107000"/>
                        </a:lnSpc>
                        <a:spcAft>
                          <a:spcPts val="800"/>
                        </a:spcAft>
                        <a:buNone/>
                      </a:pPr>
                      <a:r>
                        <a:rPr lang="en-IN" sz="1500">
                          <a:effectLst/>
                        </a:rPr>
                        <a:t>Varchar</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a:effectLst/>
                        </a:rPr>
                        <a:t> </a:t>
                      </a:r>
                    </a:p>
                    <a:p>
                      <a:pPr algn="ctr">
                        <a:lnSpc>
                          <a:spcPct val="107000"/>
                        </a:lnSpc>
                        <a:spcAft>
                          <a:spcPts val="800"/>
                        </a:spcAft>
                        <a:buNone/>
                      </a:pPr>
                      <a:r>
                        <a:rPr lang="en-IN" sz="1500">
                          <a:effectLst/>
                        </a:rPr>
                        <a:t>150</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a:effectLst/>
                        </a:rPr>
                        <a:t> </a:t>
                      </a:r>
                    </a:p>
                    <a:p>
                      <a:pPr algn="ctr">
                        <a:lnSpc>
                          <a:spcPct val="107000"/>
                        </a:lnSpc>
                        <a:spcAft>
                          <a:spcPts val="800"/>
                        </a:spcAft>
                        <a:buNone/>
                      </a:pPr>
                      <a:r>
                        <a:rPr lang="en-IN" sz="1500">
                          <a:effectLst/>
                        </a:rPr>
                        <a:t>Not null</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a:effectLst/>
                        </a:rPr>
                        <a:t>Give feedback about product</a:t>
                      </a:r>
                      <a:endParaRPr lang="en-IN" sz="150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buNone/>
                      </a:pPr>
                      <a:r>
                        <a:rPr lang="en-IN" sz="1500" dirty="0">
                          <a:effectLst/>
                        </a:rPr>
                        <a:t> </a:t>
                      </a:r>
                    </a:p>
                    <a:p>
                      <a:pPr algn="ctr">
                        <a:lnSpc>
                          <a:spcPct val="107000"/>
                        </a:lnSpc>
                        <a:spcAft>
                          <a:spcPts val="800"/>
                        </a:spcAft>
                        <a:buNone/>
                      </a:pPr>
                      <a:r>
                        <a:rPr lang="en-IN" sz="1500" dirty="0">
                          <a:effectLst/>
                        </a:rPr>
                        <a:t>Best product</a:t>
                      </a:r>
                      <a:endParaRPr lang="en-IN" sz="1500" dirty="0">
                        <a:effectLst/>
                        <a:latin typeface="Calibri" panose="020F0502020204030204" pitchFamily="34" charset="0"/>
                        <a:ea typeface="Calibri" panose="020F0502020204030204" pitchFamily="34" charset="0"/>
                      </a:endParaRPr>
                    </a:p>
                  </a:txBody>
                  <a:tcPr marL="35015" marR="35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0098364"/>
                  </a:ext>
                </a:extLst>
              </a:tr>
            </a:tbl>
          </a:graphicData>
        </a:graphic>
      </p:graphicFrame>
    </p:spTree>
    <p:extLst>
      <p:ext uri="{BB962C8B-B14F-4D97-AF65-F5344CB8AC3E}">
        <p14:creationId xmlns:p14="http://schemas.microsoft.com/office/powerpoint/2010/main" val="1069902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1002367" y="2803836"/>
            <a:ext cx="11470242" cy="1169551"/>
          </a:xfrm>
          <a:prstGeom prst="rect">
            <a:avLst/>
          </a:prstGeom>
          <a:noFill/>
          <a:ln>
            <a:noFill/>
          </a:ln>
        </p:spPr>
        <p:txBody>
          <a:bodyPr spcFirstLastPara="1" wrap="square" lIns="0" tIns="0" rIns="0" bIns="0" anchor="t" anchorCtr="0">
            <a:spAutoFit/>
          </a:bodyPr>
          <a:lstStyle/>
          <a:p>
            <a:r>
              <a:rPr lang="en-US" sz="6000" b="1" dirty="0">
                <a:solidFill>
                  <a:srgbClr val="000000"/>
                </a:solidFill>
                <a:latin typeface="Times New Roman" panose="02020603050405020304" pitchFamily="18" charset="0"/>
                <a:ea typeface="Times New Roman" panose="02020603050405020304" pitchFamily="18" charset="0"/>
              </a:rPr>
              <a:t>CODING STANDARDS</a:t>
            </a:r>
            <a:endParaRPr lang="en-US" sz="6000" dirty="0">
              <a:solidFill>
                <a:srgbClr val="000000"/>
              </a:solidFill>
              <a:latin typeface="Times New Roman" panose="02020603050405020304" pitchFamily="18" charset="0"/>
              <a:ea typeface="Times New Roman" panose="02020603050405020304" pitchFamily="18" charset="0"/>
            </a:endParaRPr>
          </a:p>
          <a:p>
            <a:endParaRPr lang="en-US" sz="800" dirty="0">
              <a:latin typeface="Archivo Black" panose="020B0604020202020204" charset="0"/>
            </a:endParaRPr>
          </a:p>
          <a:p>
            <a:pPr lvl="0"/>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4.1</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3523710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rot="10800000" flipV="1">
            <a:off x="1049817" y="588436"/>
            <a:ext cx="10763793" cy="568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well-defined coding standard ensures consistency, readability, and maintainability of the codebase. Below are the best practices and conventions to be followed while developing </a:t>
            </a:r>
            <a:r>
              <a:rPr kumimoji="0" 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Fashion Hub</a:t>
            </a:r>
            <a:r>
              <a:rPr kumimoji="0" 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ct val="0"/>
              </a:spcAft>
              <a:buClrTx/>
              <a:buSzTx/>
              <a:tabLst/>
            </a:pPr>
            <a:endParaRPr kumimoji="0" lang="en-US" sz="2000" b="0" i="0" u="none" strike="noStrike" cap="none" normalizeH="0" baseline="0" dirty="0">
              <a:ln>
                <a:noFill/>
              </a:ln>
              <a:solidFill>
                <a:schemeClr val="tx1"/>
              </a:solidFill>
              <a:effectLst/>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1</a:t>
            </a:r>
            <a:r>
              <a:rPr lang="en-IN" sz="1800"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General Best Practices</a:t>
            </a:r>
            <a:endParaRPr lang="en-IN" b="1" dirty="0">
              <a:latin typeface="Calibri" panose="020F0502020204030204" pitchFamily="34" charset="0"/>
              <a:ea typeface="Calibri" panose="020F0502020204030204" pitchFamily="34" charset="0"/>
            </a:endParaRPr>
          </a:p>
          <a:p>
            <a:pPr>
              <a:lnSpc>
                <a:spcPct val="107000"/>
              </a:lnSpc>
              <a:spcAft>
                <a:spcPts val="800"/>
              </a:spcAft>
              <a:buNone/>
            </a:pPr>
            <a:r>
              <a:rPr lang="en-IN" b="1" dirty="0">
                <a:latin typeface="Calibri" panose="020F0502020204030204" pitchFamily="34" charset="0"/>
                <a:ea typeface="Calibri" panose="020F0502020204030204" pitchFamily="34" charset="0"/>
              </a:rPr>
              <a:t>       </a:t>
            </a:r>
            <a:r>
              <a:rPr lang="en-IN" sz="1800" dirty="0">
                <a:effectLst/>
                <a:latin typeface="Times New Roman" panose="02020603050405020304" pitchFamily="18" charset="0"/>
                <a:ea typeface="Times New Roman" panose="02020603050405020304" pitchFamily="18" charset="0"/>
              </a:rPr>
              <a:t>Follow Consistent Naming Conventions</a:t>
            </a:r>
            <a:endParaRPr lang="en-IN"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camelCase for variables/functions (</a:t>
            </a:r>
            <a:r>
              <a:rPr lang="en-IN" sz="1800" dirty="0" err="1">
                <a:effectLst/>
                <a:latin typeface="Times New Roman" panose="02020603050405020304" pitchFamily="18" charset="0"/>
                <a:ea typeface="Times New Roman" panose="02020603050405020304" pitchFamily="18" charset="0"/>
                <a:cs typeface="Noto Sans Symbols"/>
              </a:rPr>
              <a:t>getUser</a:t>
            </a:r>
            <a:r>
              <a:rPr lang="en-IN" sz="1800" dirty="0">
                <a:effectLst/>
                <a:latin typeface="Times New Roman" panose="02020603050405020304" pitchFamily="18" charset="0"/>
                <a:ea typeface="Times New Roman" panose="02020603050405020304" pitchFamily="18" charset="0"/>
                <a:cs typeface="Noto Sans Symbols"/>
              </a:rPr>
              <a:t> Data()).</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a:t>
            </a:r>
            <a:r>
              <a:rPr lang="en-IN" sz="1800" dirty="0" err="1">
                <a:effectLst/>
                <a:latin typeface="Times New Roman" panose="02020603050405020304" pitchFamily="18" charset="0"/>
                <a:ea typeface="Times New Roman" panose="02020603050405020304" pitchFamily="18" charset="0"/>
                <a:cs typeface="Noto Sans Symbols"/>
              </a:rPr>
              <a:t>PascalCase</a:t>
            </a:r>
            <a:r>
              <a:rPr lang="en-IN" sz="1800" dirty="0">
                <a:effectLst/>
                <a:latin typeface="Times New Roman" panose="02020603050405020304" pitchFamily="18" charset="0"/>
                <a:ea typeface="Times New Roman" panose="02020603050405020304" pitchFamily="18" charset="0"/>
                <a:cs typeface="Noto Sans Symbols"/>
              </a:rPr>
              <a:t> for components/classes (</a:t>
            </a:r>
            <a:r>
              <a:rPr lang="en-IN" sz="1800" dirty="0" err="1">
                <a:effectLst/>
                <a:latin typeface="Times New Roman" panose="02020603050405020304" pitchFamily="18" charset="0"/>
                <a:ea typeface="Times New Roman" panose="02020603050405020304" pitchFamily="18" charset="0"/>
                <a:cs typeface="Noto Sans Symbols"/>
              </a:rPr>
              <a:t>UserDashboard</a:t>
            </a:r>
            <a:r>
              <a:rPr lang="en-IN" sz="1800" dirty="0">
                <a:effectLst/>
                <a:latin typeface="Times New Roman" panose="02020603050405020304" pitchFamily="18" charset="0"/>
                <a:ea typeface="Times New Roman" panose="02020603050405020304" pitchFamily="18" charset="0"/>
                <a:cs typeface="Noto Sans Symbols"/>
              </a:rPr>
              <a:t>).</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a:t>
            </a:r>
            <a:r>
              <a:rPr lang="en-IN" sz="1800" dirty="0" err="1">
                <a:effectLst/>
                <a:latin typeface="Times New Roman" panose="02020603050405020304" pitchFamily="18" charset="0"/>
                <a:ea typeface="Times New Roman" panose="02020603050405020304" pitchFamily="18" charset="0"/>
                <a:cs typeface="Noto Sans Symbols"/>
              </a:rPr>
              <a:t>snake_case</a:t>
            </a:r>
            <a:r>
              <a:rPr lang="en-IN" sz="1800" dirty="0">
                <a:effectLst/>
                <a:latin typeface="Times New Roman" panose="02020603050405020304" pitchFamily="18" charset="0"/>
                <a:ea typeface="Times New Roman" panose="02020603050405020304" pitchFamily="18" charset="0"/>
                <a:cs typeface="Noto Sans Symbols"/>
              </a:rPr>
              <a:t> for database table/column names (</a:t>
            </a:r>
            <a:r>
              <a:rPr lang="en-IN" sz="1800" dirty="0" err="1">
                <a:effectLst/>
                <a:latin typeface="Times New Roman" panose="02020603050405020304" pitchFamily="18" charset="0"/>
                <a:ea typeface="Times New Roman" panose="02020603050405020304" pitchFamily="18" charset="0"/>
                <a:cs typeface="Noto Sans Symbols"/>
              </a:rPr>
              <a:t>user_orders</a:t>
            </a:r>
            <a:r>
              <a:rPr lang="en-IN" sz="1800" dirty="0">
                <a:effectLst/>
                <a:latin typeface="Times New Roman" panose="02020603050405020304" pitchFamily="18" charset="0"/>
                <a:ea typeface="Times New Roman" panose="02020603050405020304" pitchFamily="18" charset="0"/>
                <a:cs typeface="Noto Sans Symbols"/>
              </a:rPr>
              <a:t>	).</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UPPER_CASE for constants (JWT_SECRET).</a:t>
            </a:r>
            <a:endParaRPr lang="en-IN" sz="1800" dirty="0">
              <a:effectLst/>
              <a:latin typeface="Noto Sans Symbols"/>
              <a:ea typeface="Noto Sans Symbols"/>
              <a:cs typeface="Noto Sans Symbols"/>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Use Meaningful Names</a:t>
            </a:r>
            <a:endParaRPr lang="en-IN"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Bad: let a = </a:t>
            </a:r>
            <a:r>
              <a:rPr lang="en-IN" sz="1800" dirty="0" err="1">
                <a:effectLst/>
                <a:latin typeface="Times New Roman" panose="02020603050405020304" pitchFamily="18" charset="0"/>
                <a:ea typeface="Times New Roman" panose="02020603050405020304" pitchFamily="18" charset="0"/>
                <a:cs typeface="Noto Sans Symbols"/>
              </a:rPr>
              <a:t>getData</a:t>
            </a:r>
            <a:r>
              <a:rPr lang="en-IN" sz="1800" dirty="0">
                <a:effectLst/>
                <a:latin typeface="Times New Roman" panose="02020603050405020304" pitchFamily="18" charset="0"/>
                <a:ea typeface="Times New Roman" panose="02020603050405020304" pitchFamily="18" charset="0"/>
                <a:cs typeface="Noto Sans Symbols"/>
              </a:rPr>
              <a:t>();</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Good: let </a:t>
            </a:r>
            <a:r>
              <a:rPr lang="en-IN" sz="1800" dirty="0" err="1">
                <a:effectLst/>
                <a:latin typeface="Times New Roman" panose="02020603050405020304" pitchFamily="18" charset="0"/>
                <a:ea typeface="Times New Roman" panose="02020603050405020304" pitchFamily="18" charset="0"/>
                <a:cs typeface="Noto Sans Symbols"/>
              </a:rPr>
              <a:t>userDetails</a:t>
            </a:r>
            <a:r>
              <a:rPr lang="en-IN" sz="1800" dirty="0">
                <a:effectLst/>
                <a:latin typeface="Times New Roman" panose="02020603050405020304" pitchFamily="18" charset="0"/>
                <a:ea typeface="Times New Roman" panose="02020603050405020304" pitchFamily="18" charset="0"/>
                <a:cs typeface="Noto Sans Symbols"/>
              </a:rPr>
              <a:t> = </a:t>
            </a:r>
            <a:r>
              <a:rPr lang="en-IN" sz="1800" dirty="0" err="1">
                <a:effectLst/>
                <a:latin typeface="Times New Roman" panose="02020603050405020304" pitchFamily="18" charset="0"/>
                <a:ea typeface="Times New Roman" panose="02020603050405020304" pitchFamily="18" charset="0"/>
                <a:cs typeface="Noto Sans Symbols"/>
              </a:rPr>
              <a:t>getUserData</a:t>
            </a:r>
            <a:r>
              <a:rPr lang="en-IN" sz="1800" dirty="0">
                <a:effectLst/>
                <a:latin typeface="Times New Roman" panose="02020603050405020304" pitchFamily="18" charset="0"/>
                <a:ea typeface="Times New Roman" panose="02020603050405020304" pitchFamily="18" charset="0"/>
                <a:cs typeface="Noto Sans Symbols"/>
              </a:rPr>
              <a:t>();</a:t>
            </a:r>
            <a:endParaRPr lang="en-IN" sz="1800" dirty="0">
              <a:effectLst/>
              <a:latin typeface="Noto Sans Symbols"/>
              <a:ea typeface="Noto Sans Symbols"/>
              <a:cs typeface="Noto Sans Symbols"/>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Organize Code into Modules</a:t>
            </a:r>
            <a:endParaRPr lang="en-IN"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Separate logic into reusable modules (e.g., </a:t>
            </a:r>
            <a:r>
              <a:rPr lang="en-IN" sz="1800" dirty="0" err="1">
                <a:effectLst/>
                <a:latin typeface="Times New Roman" panose="02020603050405020304" pitchFamily="18" charset="0"/>
                <a:ea typeface="Times New Roman" panose="02020603050405020304" pitchFamily="18" charset="0"/>
                <a:cs typeface="Noto Sans Symbols"/>
              </a:rPr>
              <a:t>Authenticate.php</a:t>
            </a:r>
            <a:r>
              <a:rPr lang="en-IN" sz="1800" dirty="0">
                <a:effectLst/>
                <a:latin typeface="Times New Roman" panose="02020603050405020304" pitchFamily="18" charset="0"/>
                <a:ea typeface="Times New Roman" panose="02020603050405020304" pitchFamily="18" charset="0"/>
                <a:cs typeface="Noto Sans Symbols"/>
              </a:rPr>
              <a:t>, </a:t>
            </a:r>
            <a:r>
              <a:rPr lang="en-IN" sz="1800" dirty="0" err="1">
                <a:effectLst/>
                <a:latin typeface="Times New Roman" panose="02020603050405020304" pitchFamily="18" charset="0"/>
                <a:ea typeface="Times New Roman" panose="02020603050405020304" pitchFamily="18" charset="0"/>
                <a:cs typeface="Noto Sans Symbols"/>
              </a:rPr>
              <a:t>user.php</a:t>
            </a:r>
            <a:r>
              <a:rPr lang="en-IN" sz="1800" dirty="0">
                <a:effectLst/>
                <a:latin typeface="Times New Roman" panose="02020603050405020304" pitchFamily="18" charset="0"/>
                <a:ea typeface="Times New Roman" panose="02020603050405020304" pitchFamily="18" charset="0"/>
                <a:cs typeface="Noto Sans Symbols"/>
              </a:rPr>
              <a:t>).</a:t>
            </a:r>
            <a:endParaRPr lang="en-IN" sz="1800" dirty="0">
              <a:effectLst/>
              <a:latin typeface="Noto Sans Symbols"/>
              <a:ea typeface="Noto Sans Symbols"/>
              <a:cs typeface="Noto Sans Symbols"/>
            </a:endParaRPr>
          </a:p>
          <a:p>
            <a:pPr>
              <a:buNone/>
            </a:pPr>
            <a:r>
              <a:rPr lang="en-IN" sz="1800" dirty="0">
                <a:effectLst/>
                <a:latin typeface="Times New Roman" panose="02020603050405020304" pitchFamily="18" charset="0"/>
                <a:ea typeface="Times New Roman" panose="02020603050405020304" pitchFamily="18" charset="0"/>
              </a:rPr>
              <a:t>Keep routes, controllers, and models in separate folders</a:t>
            </a: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9110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8" name="Google Shape;168;p13"/>
          <p:cNvSpPr/>
          <p:nvPr/>
        </p:nvSpPr>
        <p:spPr>
          <a:xfrm rot="-388816">
            <a:off x="9072494" y="4404840"/>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6" name="Google Shape;157;p12">
            <a:extLst>
              <a:ext uri="{FF2B5EF4-FFF2-40B4-BE49-F238E27FC236}">
                <a16:creationId xmlns:a16="http://schemas.microsoft.com/office/drawing/2014/main" id="{3E01587A-3051-EB50-F9E7-3968E9E438EC}"/>
              </a:ext>
            </a:extLst>
          </p:cNvPr>
          <p:cNvSpPr txBox="1"/>
          <p:nvPr/>
        </p:nvSpPr>
        <p:spPr>
          <a:xfrm>
            <a:off x="4097732" y="2921167"/>
            <a:ext cx="4511430" cy="1015663"/>
          </a:xfrm>
          <a:prstGeom prst="rect">
            <a:avLst/>
          </a:prstGeom>
          <a:noFill/>
          <a:ln>
            <a:noFill/>
          </a:ln>
        </p:spPr>
        <p:txBody>
          <a:bodyPr spcFirstLastPara="1" wrap="square" lIns="0" tIns="0" rIns="0" bIns="0" anchor="t" anchorCtr="0">
            <a:spAutoFit/>
          </a:bodyPr>
          <a:lstStyle/>
          <a:p>
            <a:pPr lvl="0"/>
            <a:r>
              <a:rPr lang="en-IN" sz="6600" b="1" i="0" dirty="0">
                <a:solidFill>
                  <a:srgbClr val="404040"/>
                </a:solidFill>
                <a:effectLst/>
                <a:latin typeface="Inter"/>
              </a:rPr>
              <a:t>Introduction</a:t>
            </a:r>
            <a:endParaRPr sz="800" dirty="0"/>
          </a:p>
        </p:txBody>
      </p:sp>
    </p:spTree>
    <p:extLst>
      <p:ext uri="{BB962C8B-B14F-4D97-AF65-F5344CB8AC3E}">
        <p14:creationId xmlns:p14="http://schemas.microsoft.com/office/powerpoint/2010/main" val="811208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rot="10800000" flipV="1">
            <a:off x="2787904" y="943704"/>
            <a:ext cx="6616192" cy="497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2. </a:t>
            </a:r>
            <a:r>
              <a:rPr kumimoji="0" lang="en-US" sz="2000" b="1"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BackEnd</a:t>
            </a:r>
            <a:endParaRPr kumimoji="0" 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2.1 Folder Structure</a:t>
            </a:r>
            <a:endParaRPr kumimoji="0" 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backend</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/config       # Database &amp; app configuration</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/controllers  # Business logic (e.g., </a:t>
            </a:r>
            <a:r>
              <a:rPr lang="en-IN" sz="1800" dirty="0" err="1">
                <a:effectLst/>
                <a:latin typeface="Times New Roman" panose="02020603050405020304" pitchFamily="18" charset="0"/>
                <a:ea typeface="Times New Roman" panose="02020603050405020304" pitchFamily="18" charset="0"/>
              </a:rPr>
              <a:t>UsersController.php</a:t>
            </a:r>
            <a:r>
              <a:rPr lang="en-IN" sz="1800" dirty="0">
                <a:effectLst/>
                <a:latin typeface="Times New Roman" panose="02020603050405020304" pitchFamily="18" charset="0"/>
                <a:ea typeface="Times New Roman" panose="02020603050405020304" pitchFamily="18" charset="0"/>
              </a:rPr>
              <a:t>)</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/middleware   # Middleware (</a:t>
            </a:r>
            <a:r>
              <a:rPr lang="en-IN" sz="1800" dirty="0" err="1">
                <a:effectLst/>
                <a:latin typeface="Times New Roman" panose="02020603050405020304" pitchFamily="18" charset="0"/>
                <a:ea typeface="Times New Roman" panose="02020603050405020304" pitchFamily="18" charset="0"/>
              </a:rPr>
              <a:t>e.gAuthenticate.php</a:t>
            </a:r>
            <a:r>
              <a:rPr lang="en-IN" sz="1800" dirty="0">
                <a:effectLst/>
                <a:latin typeface="Times New Roman" panose="02020603050405020304" pitchFamily="18" charset="0"/>
                <a:ea typeface="Times New Roman" panose="02020603050405020304" pitchFamily="18" charset="0"/>
              </a:rPr>
              <a:t>)</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/models       # Database models (e.g., </a:t>
            </a:r>
            <a:r>
              <a:rPr lang="en-IN" sz="1800" dirty="0" err="1">
                <a:effectLst/>
                <a:latin typeface="Times New Roman" panose="02020603050405020304" pitchFamily="18" charset="0"/>
                <a:ea typeface="Times New Roman" panose="02020603050405020304" pitchFamily="18" charset="0"/>
              </a:rPr>
              <a:t>User.php</a:t>
            </a:r>
            <a:r>
              <a:rPr lang="en-IN" sz="1800" dirty="0">
                <a:effectLst/>
                <a:latin typeface="Times New Roman" panose="02020603050405020304" pitchFamily="18" charset="0"/>
                <a:ea typeface="Times New Roman" panose="02020603050405020304" pitchFamily="18" charset="0"/>
              </a:rPr>
              <a:t>)</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/routes       # API routes (e.g., </a:t>
            </a:r>
            <a:r>
              <a:rPr lang="en-IN" sz="1800" dirty="0" err="1">
                <a:effectLst/>
                <a:latin typeface="Times New Roman" panose="02020603050405020304" pitchFamily="18" charset="0"/>
                <a:ea typeface="Times New Roman" panose="02020603050405020304" pitchFamily="18" charset="0"/>
              </a:rPr>
              <a:t>api.php</a:t>
            </a:r>
            <a:r>
              <a:rPr lang="en-IN" sz="1800" dirty="0">
                <a:effectLst/>
                <a:latin typeface="Times New Roman" panose="02020603050405020304" pitchFamily="18" charset="0"/>
                <a:ea typeface="Times New Roman" panose="02020603050405020304" pitchFamily="18" charset="0"/>
              </a:rPr>
              <a:t>)</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buNone/>
            </a:pPr>
            <a:r>
              <a:rPr lang="en-IN" sz="1800" dirty="0">
                <a:effectLst/>
                <a:latin typeface="Times New Roman" panose="02020603050405020304" pitchFamily="18" charset="0"/>
                <a:ea typeface="Times New Roman" panose="02020603050405020304" pitchFamily="18" charset="0"/>
              </a:rPr>
              <a:t>│── /utils        # Helper functions (e.g., </a:t>
            </a:r>
            <a:r>
              <a:rPr lang="en-IN" sz="1800" dirty="0" err="1">
                <a:effectLst/>
                <a:latin typeface="Times New Roman" panose="02020603050405020304" pitchFamily="18" charset="0"/>
                <a:ea typeface="Times New Roman" panose="02020603050405020304" pitchFamily="18" charset="0"/>
              </a:rPr>
              <a:t>sendEmail.php</a:t>
            </a:r>
            <a:r>
              <a:rPr lang="en-IN" sz="1800" dirty="0">
                <a:effectLst/>
                <a:latin typeface="Times New Roman" panose="02020603050405020304" pitchFamily="18" charset="0"/>
                <a:ea typeface="Times New Roman" panose="02020603050405020304" pitchFamily="18" charset="0"/>
              </a:rPr>
              <a:t>)</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rPr>
              <a:t>│── index.js      # Main server file</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30306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rot="10800000" flipV="1">
            <a:off x="1760728" y="0"/>
            <a:ext cx="9020048" cy="717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2.2 Component Naming</a:t>
            </a:r>
            <a:r>
              <a:rPr kumimoji="0" 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Times New Roman" panose="02020603050405020304" pitchFamily="18" charset="0"/>
                <a:ea typeface="Times New Roman" panose="02020603050405020304" pitchFamily="18" charset="0"/>
                <a:cs typeface="Noto Sans Symbols"/>
              </a:rPr>
              <a:t>Use plural names for collections (e.g., users, orders, payments).</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Times New Roman" panose="02020603050405020304" pitchFamily="18" charset="0"/>
                <a:ea typeface="Times New Roman" panose="02020603050405020304" pitchFamily="18" charset="0"/>
                <a:cs typeface="Noto Sans Symbols"/>
              </a:rPr>
              <a:t>Use lowercase and </a:t>
            </a:r>
            <a:r>
              <a:rPr lang="en-IN" sz="1600" dirty="0" err="1">
                <a:effectLst/>
                <a:latin typeface="Times New Roman" panose="02020603050405020304" pitchFamily="18" charset="0"/>
                <a:ea typeface="Times New Roman" panose="02020603050405020304" pitchFamily="18" charset="0"/>
                <a:cs typeface="Noto Sans Symbols"/>
              </a:rPr>
              <a:t>snake_case</a:t>
            </a:r>
            <a:r>
              <a:rPr lang="en-IN" sz="1600" dirty="0">
                <a:effectLst/>
                <a:latin typeface="Times New Roman" panose="02020603050405020304" pitchFamily="18" charset="0"/>
                <a:ea typeface="Times New Roman" panose="02020603050405020304" pitchFamily="18" charset="0"/>
                <a:cs typeface="Noto Sans Symbols"/>
              </a:rPr>
              <a:t> or camelCase (e.g., </a:t>
            </a:r>
            <a:r>
              <a:rPr lang="en-IN" sz="1600" dirty="0" err="1">
                <a:effectLst/>
                <a:latin typeface="Times New Roman" panose="02020603050405020304" pitchFamily="18" charset="0"/>
                <a:ea typeface="Times New Roman" panose="02020603050405020304" pitchFamily="18" charset="0"/>
                <a:cs typeface="Noto Sans Symbols"/>
              </a:rPr>
              <a:t>order_items</a:t>
            </a:r>
            <a:r>
              <a:rPr lang="en-IN" sz="1600" dirty="0">
                <a:effectLst/>
                <a:latin typeface="Times New Roman" panose="02020603050405020304" pitchFamily="18" charset="0"/>
                <a:ea typeface="Times New Roman" panose="02020603050405020304" pitchFamily="18" charset="0"/>
                <a:cs typeface="Noto Sans Symbols"/>
              </a:rPr>
              <a:t> or </a:t>
            </a:r>
            <a:r>
              <a:rPr lang="en-IN" sz="1600" dirty="0" err="1">
                <a:effectLst/>
                <a:latin typeface="Times New Roman" panose="02020603050405020304" pitchFamily="18" charset="0"/>
                <a:ea typeface="Times New Roman" panose="02020603050405020304" pitchFamily="18" charset="0"/>
                <a:cs typeface="Noto Sans Symbols"/>
              </a:rPr>
              <a:t>orderItems</a:t>
            </a:r>
            <a:r>
              <a:rPr lang="en-IN" sz="1600" dirty="0">
                <a:effectLst/>
                <a:latin typeface="Times New Roman" panose="02020603050405020304" pitchFamily="18" charset="0"/>
                <a:ea typeface="Times New Roman" panose="02020603050405020304" pitchFamily="18" charset="0"/>
                <a:cs typeface="Noto Sans Symbols"/>
              </a:rPr>
              <a:t>).</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Times New Roman" panose="02020603050405020304" pitchFamily="18" charset="0"/>
                <a:ea typeface="Times New Roman" panose="02020603050405020304" pitchFamily="18" charset="0"/>
                <a:cs typeface="Noto Sans Symbols"/>
              </a:rPr>
              <a:t>Avoid special characters or spaces</a:t>
            </a:r>
            <a:r>
              <a:rPr lang="en-IN" sz="1800" dirty="0">
                <a:effectLst/>
                <a:latin typeface="Times New Roman" panose="02020603050405020304" pitchFamily="18" charset="0"/>
                <a:ea typeface="Times New Roman" panose="02020603050405020304" pitchFamily="18" charset="0"/>
                <a:cs typeface="Noto Sans Symbols"/>
              </a:rPr>
              <a:t>.</a:t>
            </a:r>
            <a:endParaRPr kumimoji="0" lang="en-US" sz="2000" b="0" i="0" u="none" strike="noStrike" cap="none" normalizeH="0" baseline="0" dirty="0">
              <a:ln>
                <a:noFill/>
              </a:ln>
              <a:solidFill>
                <a:schemeClr val="tx1"/>
              </a:solidFill>
              <a:effectLst/>
            </a:endParaRPr>
          </a:p>
          <a:p>
            <a:pPr>
              <a:lnSpc>
                <a:spcPct val="107000"/>
              </a:lnSpc>
              <a:spcAft>
                <a:spcPts val="800"/>
              </a:spcAft>
              <a:buNone/>
            </a:pPr>
            <a:r>
              <a:rPr kumimoji="0" lang="en-US"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2.3 </a:t>
            </a:r>
            <a:r>
              <a:rPr lang="en-IN" sz="2000" b="1" dirty="0">
                <a:effectLst/>
                <a:latin typeface="Times New Roman" panose="02020603050405020304" pitchFamily="18" charset="0"/>
                <a:ea typeface="Times New Roman" panose="02020603050405020304" pitchFamily="18" charset="0"/>
              </a:rPr>
              <a:t>API Best Practices</a:t>
            </a:r>
            <a:endParaRPr lang="en-IN" sz="2000" b="1"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GET /</a:t>
            </a:r>
            <a:r>
              <a:rPr lang="en-IN" sz="1600" dirty="0" err="1">
                <a:effectLst/>
                <a:latin typeface="Cardo"/>
                <a:ea typeface="Cardo"/>
                <a:cs typeface="Cardo"/>
              </a:rPr>
              <a:t>api</a:t>
            </a:r>
            <a:r>
              <a:rPr lang="en-IN" sz="1600" dirty="0">
                <a:effectLst/>
                <a:latin typeface="Cardo"/>
                <a:ea typeface="Cardo"/>
                <a:cs typeface="Cardo"/>
              </a:rPr>
              <a:t>/users → Fetch all users</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GET /</a:t>
            </a:r>
            <a:r>
              <a:rPr lang="en-IN" sz="1600" dirty="0" err="1">
                <a:effectLst/>
                <a:latin typeface="Cardo"/>
                <a:ea typeface="Cardo"/>
                <a:cs typeface="Cardo"/>
              </a:rPr>
              <a:t>api</a:t>
            </a:r>
            <a:r>
              <a:rPr lang="en-IN" sz="1600" dirty="0">
                <a:effectLst/>
                <a:latin typeface="Cardo"/>
                <a:ea typeface="Cardo"/>
                <a:cs typeface="Cardo"/>
              </a:rPr>
              <a:t>/users/:id → Fetch user by ID</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POST /</a:t>
            </a:r>
            <a:r>
              <a:rPr lang="en-IN" sz="1600" dirty="0" err="1">
                <a:effectLst/>
                <a:latin typeface="Cardo"/>
                <a:ea typeface="Cardo"/>
                <a:cs typeface="Cardo"/>
              </a:rPr>
              <a:t>api</a:t>
            </a:r>
            <a:r>
              <a:rPr lang="en-IN" sz="1600" dirty="0">
                <a:effectLst/>
                <a:latin typeface="Cardo"/>
                <a:ea typeface="Cardo"/>
                <a:cs typeface="Cardo"/>
              </a:rPr>
              <a:t>/users → Create a user</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PUT /</a:t>
            </a:r>
            <a:r>
              <a:rPr lang="en-IN" sz="1600" dirty="0" err="1">
                <a:effectLst/>
                <a:latin typeface="Cardo"/>
                <a:ea typeface="Cardo"/>
                <a:cs typeface="Cardo"/>
              </a:rPr>
              <a:t>api</a:t>
            </a:r>
            <a:r>
              <a:rPr lang="en-IN" sz="1600" dirty="0">
                <a:effectLst/>
                <a:latin typeface="Cardo"/>
                <a:ea typeface="Cardo"/>
                <a:cs typeface="Cardo"/>
              </a:rPr>
              <a:t>/users/:id → Update user</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DELETE /</a:t>
            </a:r>
            <a:r>
              <a:rPr lang="en-IN" sz="1600" dirty="0" err="1">
                <a:effectLst/>
                <a:latin typeface="Cardo"/>
                <a:ea typeface="Cardo"/>
                <a:cs typeface="Cardo"/>
              </a:rPr>
              <a:t>api</a:t>
            </a:r>
            <a:r>
              <a:rPr lang="en-IN" sz="1600" dirty="0">
                <a:effectLst/>
                <a:latin typeface="Cardo"/>
                <a:ea typeface="Cardo"/>
                <a:cs typeface="Cardo"/>
              </a:rPr>
              <a:t>/users/:id → Delete user</a:t>
            </a:r>
            <a:endParaRPr lang="en-IN" sz="1600" dirty="0">
              <a:effectLst/>
              <a:latin typeface="Noto Sans Symbols"/>
              <a:ea typeface="Noto Sans Symbols"/>
              <a:cs typeface="Noto Sans Symbols"/>
            </a:endParaRPr>
          </a:p>
          <a:p>
            <a:pPr>
              <a:lnSpc>
                <a:spcPct val="107000"/>
              </a:lnSpc>
              <a:spcAft>
                <a:spcPts val="800"/>
              </a:spcAft>
              <a:buNone/>
            </a:pPr>
            <a:r>
              <a:rPr lang="en-IN" sz="1600" dirty="0">
                <a:effectLst/>
                <a:latin typeface="Times New Roman" panose="02020603050405020304" pitchFamily="18" charset="0"/>
                <a:ea typeface="Times New Roman" panose="02020603050405020304" pitchFamily="18" charset="0"/>
              </a:rPr>
              <a:t>	Use HTTP Status Codes Properly</a:t>
            </a:r>
            <a:endParaRPr lang="en-IN" sz="16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200 OK → Successful request</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201 Created → New resource created</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400 Bad Request → Invalid input</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401 Unauthorized → Authentication required</a:t>
            </a:r>
            <a:endParaRPr lang="en-IN" sz="16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403 Forbidden → No permission</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404 Not Found → Resource not found</a:t>
            </a:r>
            <a:endParaRPr lang="en-IN" sz="16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600" dirty="0">
                <a:effectLst/>
                <a:latin typeface="Cardo"/>
                <a:ea typeface="Cardo"/>
                <a:cs typeface="Cardo"/>
              </a:rPr>
              <a:t>500 Internal Server Error → Server issue</a:t>
            </a:r>
            <a:endParaRPr lang="en-IN" sz="1600" dirty="0">
              <a:effectLst/>
              <a:latin typeface="Noto Sans Symbols"/>
              <a:ea typeface="Noto Sans Symbols"/>
              <a:cs typeface="Noto Sans Symbols"/>
            </a:endParaRPr>
          </a:p>
          <a:p>
            <a:pPr>
              <a:lnSpc>
                <a:spcPct val="107000"/>
              </a:lnSpc>
              <a:spcAft>
                <a:spcPts val="800"/>
              </a:spcAft>
            </a:pPr>
            <a:r>
              <a:rPr lang="en-IN" sz="1600" dirty="0">
                <a:effectLst/>
                <a:latin typeface="Times New Roman" panose="02020603050405020304" pitchFamily="18" charset="0"/>
                <a:ea typeface="Times New Roman" panose="02020603050405020304" pitchFamily="18" charset="0"/>
              </a:rPr>
              <a:t> </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5827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4887" y="297264"/>
            <a:ext cx="2422523"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2.4.3 </a:t>
            </a:r>
            <a:r>
              <a:rPr lang="en-IN" sz="1800" dirty="0">
                <a:effectLst/>
                <a:latin typeface="Times New Roman" panose="02020603050405020304" pitchFamily="18" charset="0"/>
                <a:ea typeface="Times New Roman" panose="02020603050405020304" pitchFamily="18" charset="0"/>
              </a:rPr>
              <a:t>API Best Practices</a:t>
            </a:r>
            <a:endParaRPr lang="en-IN" dirty="0"/>
          </a:p>
        </p:txBody>
      </p:sp>
      <p:pic>
        <p:nvPicPr>
          <p:cNvPr id="4" name="image13.jpg">
            <a:extLst>
              <a:ext uri="{FF2B5EF4-FFF2-40B4-BE49-F238E27FC236}">
                <a16:creationId xmlns:a16="http://schemas.microsoft.com/office/drawing/2014/main" id="{6FC7699B-BFED-4950-192E-AFFC148AC6B6}"/>
              </a:ext>
            </a:extLst>
          </p:cNvPr>
          <p:cNvPicPr/>
          <p:nvPr/>
        </p:nvPicPr>
        <p:blipFill>
          <a:blip r:embed="rId2"/>
          <a:srcRect/>
          <a:stretch>
            <a:fillRect/>
          </a:stretch>
        </p:blipFill>
        <p:spPr>
          <a:xfrm>
            <a:off x="1544888" y="975360"/>
            <a:ext cx="9793672" cy="5029200"/>
          </a:xfrm>
          <a:prstGeom prst="rect">
            <a:avLst/>
          </a:prstGeom>
          <a:ln/>
        </p:spPr>
      </p:pic>
    </p:spTree>
    <p:extLst>
      <p:ext uri="{BB962C8B-B14F-4D97-AF65-F5344CB8AC3E}">
        <p14:creationId xmlns:p14="http://schemas.microsoft.com/office/powerpoint/2010/main" val="399344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B4381-0A41-3F65-EDDB-2D2E898BEAD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2A526C5-F116-3095-B098-B78E151074AA}"/>
              </a:ext>
            </a:extLst>
          </p:cNvPr>
          <p:cNvSpPr/>
          <p:nvPr/>
        </p:nvSpPr>
        <p:spPr>
          <a:xfrm>
            <a:off x="1214916" y="332313"/>
            <a:ext cx="2646878" cy="901593"/>
          </a:xfrm>
          <a:prstGeom prst="rect">
            <a:avLst/>
          </a:prstGeom>
        </p:spPr>
        <p:txBody>
          <a:bodyPr wrap="none">
            <a:spAutoFit/>
          </a:bodyPr>
          <a:lstStyle/>
          <a:p>
            <a:pPr>
              <a:lnSpc>
                <a:spcPct val="115000"/>
              </a:lnSpc>
              <a:spcBef>
                <a:spcPts val="50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Navigation of  pages: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a:lnSpc>
                <a:spcPct val="115000"/>
              </a:lnSpc>
              <a:spcBef>
                <a:spcPts val="50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image16.jpg">
            <a:extLst>
              <a:ext uri="{FF2B5EF4-FFF2-40B4-BE49-F238E27FC236}">
                <a16:creationId xmlns:a16="http://schemas.microsoft.com/office/drawing/2014/main" id="{930579F5-5D15-91B4-CC27-E53C727E6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83" y="875723"/>
            <a:ext cx="10613633" cy="56347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81129BBA-8EA0-614F-B73B-476F56976890}"/>
              </a:ext>
            </a:extLst>
          </p:cNvPr>
          <p:cNvSpPr>
            <a:spLocks noChangeArrowheads="1"/>
          </p:cNvSpPr>
          <p:nvPr/>
        </p:nvSpPr>
        <p:spPr bwMode="auto">
          <a:xfrm>
            <a:off x="3505200" y="15849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492993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9471" y="375856"/>
            <a:ext cx="1886157" cy="778162"/>
          </a:xfrm>
          <a:prstGeom prst="rect">
            <a:avLst/>
          </a:prstGeom>
        </p:spPr>
        <p:txBody>
          <a:bodyPr wrap="none">
            <a:spAutoFit/>
          </a:bodyPr>
          <a:lstStyle/>
          <a:p>
            <a:pPr>
              <a:lnSpc>
                <a:spcPct val="115000"/>
              </a:lnSpc>
              <a:spcBef>
                <a:spcPts val="50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2.4.3   </a:t>
            </a:r>
            <a:r>
              <a:rPr lang="en-IN" sz="1800" dirty="0">
                <a:effectLst/>
                <a:latin typeface="Times New Roman" panose="02020603050405020304" pitchFamily="18" charset="0"/>
                <a:ea typeface="Times New Roman" panose="02020603050405020304" pitchFamily="18" charset="0"/>
              </a:rPr>
              <a:t>Validation </a:t>
            </a:r>
            <a:endParaRPr lang="en-IN" sz="1800" dirty="0">
              <a:effectLst/>
              <a:latin typeface="Calibri" panose="020F0502020204030204" pitchFamily="34" charset="0"/>
              <a:ea typeface="Calibri" panose="020F0502020204030204" pitchFamily="34" charset="0"/>
            </a:endParaRPr>
          </a:p>
          <a:p>
            <a:pPr>
              <a:lnSpc>
                <a:spcPct val="115000"/>
              </a:lnSpc>
              <a:spcBef>
                <a:spcPts val="500"/>
              </a:spcBef>
              <a:spcAft>
                <a:spcPts val="1000"/>
              </a:spcAft>
            </a:pPr>
            <a:endParaRPr lang="en-IN"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5.png">
            <a:extLst>
              <a:ext uri="{FF2B5EF4-FFF2-40B4-BE49-F238E27FC236}">
                <a16:creationId xmlns:a16="http://schemas.microsoft.com/office/drawing/2014/main" id="{B8879655-EDB1-316F-D93A-F2C1264F2D39}"/>
              </a:ext>
            </a:extLst>
          </p:cNvPr>
          <p:cNvPicPr/>
          <p:nvPr/>
        </p:nvPicPr>
        <p:blipFill>
          <a:blip r:embed="rId2"/>
          <a:srcRect/>
          <a:stretch>
            <a:fillRect/>
          </a:stretch>
        </p:blipFill>
        <p:spPr>
          <a:xfrm>
            <a:off x="1143000" y="861060"/>
            <a:ext cx="10500360" cy="5135880"/>
          </a:xfrm>
          <a:prstGeom prst="rect">
            <a:avLst/>
          </a:prstGeom>
          <a:ln/>
        </p:spPr>
      </p:pic>
    </p:spTree>
    <p:extLst>
      <p:ext uri="{BB962C8B-B14F-4D97-AF65-F5344CB8AC3E}">
        <p14:creationId xmlns:p14="http://schemas.microsoft.com/office/powerpoint/2010/main" val="2560339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1961" y="396631"/>
            <a:ext cx="3403496"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2.4.4  </a:t>
            </a:r>
            <a:r>
              <a:rPr lang="en-IN" sz="1800" dirty="0">
                <a:effectLst/>
                <a:latin typeface="Times New Roman" panose="02020603050405020304" pitchFamily="18" charset="0"/>
                <a:ea typeface="Times New Roman" panose="02020603050405020304" pitchFamily="18" charset="0"/>
              </a:rPr>
              <a:t>  Database Design Standards</a:t>
            </a:r>
            <a:endParaRPr lang="en-IN" dirty="0"/>
          </a:p>
        </p:txBody>
      </p:sp>
      <p:pic>
        <p:nvPicPr>
          <p:cNvPr id="4" name="image4.png">
            <a:extLst>
              <a:ext uri="{FF2B5EF4-FFF2-40B4-BE49-F238E27FC236}">
                <a16:creationId xmlns:a16="http://schemas.microsoft.com/office/drawing/2014/main" id="{1442D799-D253-2FBA-682B-B7A00E07A172}"/>
              </a:ext>
            </a:extLst>
          </p:cNvPr>
          <p:cNvPicPr/>
          <p:nvPr/>
        </p:nvPicPr>
        <p:blipFill>
          <a:blip r:embed="rId2"/>
          <a:srcRect/>
          <a:stretch>
            <a:fillRect/>
          </a:stretch>
        </p:blipFill>
        <p:spPr>
          <a:xfrm>
            <a:off x="1752600" y="872643"/>
            <a:ext cx="9386079" cy="5695406"/>
          </a:xfrm>
          <a:prstGeom prst="rect">
            <a:avLst/>
          </a:prstGeom>
          <a:ln/>
        </p:spPr>
      </p:pic>
    </p:spTree>
    <p:extLst>
      <p:ext uri="{BB962C8B-B14F-4D97-AF65-F5344CB8AC3E}">
        <p14:creationId xmlns:p14="http://schemas.microsoft.com/office/powerpoint/2010/main" val="1045480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8917" y="367147"/>
            <a:ext cx="3768980" cy="390684"/>
          </a:xfrm>
          <a:prstGeom prst="rect">
            <a:avLst/>
          </a:prstGeom>
        </p:spPr>
        <p:txBody>
          <a:bodyPr wrap="none">
            <a:spAutoFit/>
          </a:bodyPr>
          <a:lstStyle/>
          <a:p>
            <a:pPr>
              <a:lnSpc>
                <a:spcPct val="115000"/>
              </a:lnSpc>
              <a:spcBef>
                <a:spcPts val="50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2.4.5 </a:t>
            </a:r>
            <a:r>
              <a:rPr lang="en-IN" sz="1800" dirty="0">
                <a:effectLst/>
                <a:latin typeface="Times New Roman" panose="02020603050405020304" pitchFamily="18" charset="0"/>
                <a:ea typeface="Times New Roman" panose="02020603050405020304" pitchFamily="18" charset="0"/>
              </a:rPr>
              <a:t>Collection Naming Conventions</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10.png">
            <a:extLst>
              <a:ext uri="{FF2B5EF4-FFF2-40B4-BE49-F238E27FC236}">
                <a16:creationId xmlns:a16="http://schemas.microsoft.com/office/drawing/2014/main" id="{FAC7B539-275C-677C-16B5-8BD07B685191}"/>
              </a:ext>
            </a:extLst>
          </p:cNvPr>
          <p:cNvPicPr/>
          <p:nvPr/>
        </p:nvPicPr>
        <p:blipFill>
          <a:blip r:embed="rId2"/>
          <a:srcRect/>
          <a:stretch>
            <a:fillRect/>
          </a:stretch>
        </p:blipFill>
        <p:spPr>
          <a:xfrm>
            <a:off x="1386840" y="1021080"/>
            <a:ext cx="9723120" cy="3992880"/>
          </a:xfrm>
          <a:prstGeom prst="rect">
            <a:avLst/>
          </a:prstGeom>
          <a:ln/>
        </p:spPr>
      </p:pic>
    </p:spTree>
    <p:extLst>
      <p:ext uri="{BB962C8B-B14F-4D97-AF65-F5344CB8AC3E}">
        <p14:creationId xmlns:p14="http://schemas.microsoft.com/office/powerpoint/2010/main" val="3088294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55316" y="1263904"/>
            <a:ext cx="6881368" cy="2629694"/>
          </a:xfrm>
          <a:prstGeom prst="rect">
            <a:avLst/>
          </a:prstGeom>
        </p:spPr>
        <p:txBody>
          <a:bodyPr wrap="square">
            <a:spAutoFit/>
          </a:bodyPr>
          <a:lstStyle/>
          <a:p>
            <a:pPr>
              <a:lnSpc>
                <a:spcPct val="107000"/>
              </a:lnSpc>
              <a:spcAft>
                <a:spcPts val="800"/>
              </a:spcAft>
              <a:buNone/>
            </a:pPr>
            <a:r>
              <a:rPr kumimoji="0" lang="en-US" b="1"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3  </a:t>
            </a:r>
            <a:r>
              <a:rPr lang="en-IN" sz="1800" dirty="0">
                <a:effectLst/>
                <a:latin typeface="Times New Roman" panose="02020603050405020304" pitchFamily="18" charset="0"/>
                <a:ea typeface="Times New Roman" panose="02020603050405020304" pitchFamily="18" charset="0"/>
              </a:rPr>
              <a:t>Collection Naming Conventions</a:t>
            </a:r>
            <a:endParaRPr lang="en-IN"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plural names for collections (e.g., users, orders, payments).</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lowercase and </a:t>
            </a:r>
            <a:r>
              <a:rPr lang="en-IN" sz="1800" dirty="0" err="1">
                <a:effectLst/>
                <a:latin typeface="Times New Roman" panose="02020603050405020304" pitchFamily="18" charset="0"/>
                <a:ea typeface="Times New Roman" panose="02020603050405020304" pitchFamily="18" charset="0"/>
                <a:cs typeface="Noto Sans Symbols"/>
              </a:rPr>
              <a:t>Get_case</a:t>
            </a:r>
            <a:r>
              <a:rPr lang="en-IN" sz="1800" dirty="0">
                <a:effectLst/>
                <a:latin typeface="Times New Roman" panose="02020603050405020304" pitchFamily="18" charset="0"/>
                <a:ea typeface="Times New Roman" panose="02020603050405020304" pitchFamily="18" charset="0"/>
                <a:cs typeface="Noto Sans Symbols"/>
              </a:rPr>
              <a:t> or camelCase (e.g., </a:t>
            </a:r>
            <a:r>
              <a:rPr lang="en-IN" sz="1800" dirty="0" err="1">
                <a:effectLst/>
                <a:latin typeface="Times New Roman" panose="02020603050405020304" pitchFamily="18" charset="0"/>
                <a:ea typeface="Times New Roman" panose="02020603050405020304" pitchFamily="18" charset="0"/>
                <a:cs typeface="Noto Sans Symbols"/>
              </a:rPr>
              <a:t>get_order_items</a:t>
            </a:r>
            <a:r>
              <a:rPr lang="en-IN" sz="1800" dirty="0">
                <a:effectLst/>
                <a:latin typeface="Times New Roman" panose="02020603050405020304" pitchFamily="18" charset="0"/>
                <a:ea typeface="Times New Roman" panose="02020603050405020304" pitchFamily="18" charset="0"/>
                <a:cs typeface="Noto Sans Symbols"/>
              </a:rPr>
              <a:t> or </a:t>
            </a:r>
            <a:r>
              <a:rPr lang="en-IN" sz="1800" dirty="0" err="1">
                <a:effectLst/>
                <a:latin typeface="Times New Roman" panose="02020603050405020304" pitchFamily="18" charset="0"/>
                <a:ea typeface="Times New Roman" panose="02020603050405020304" pitchFamily="18" charset="0"/>
                <a:cs typeface="Noto Sans Symbols"/>
              </a:rPr>
              <a:t>getorders</a:t>
            </a:r>
            <a:r>
              <a:rPr lang="en-IN" sz="1800" dirty="0">
                <a:effectLst/>
                <a:latin typeface="Times New Roman" panose="02020603050405020304" pitchFamily="18" charset="0"/>
                <a:ea typeface="Times New Roman" panose="02020603050405020304" pitchFamily="18" charset="0"/>
                <a:cs typeface="Noto Sans Symbols"/>
              </a:rPr>
              <a:t>).</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Avoid special characters or spaces.</a:t>
            </a:r>
            <a:endParaRPr lang="en-IN" sz="1800" dirty="0">
              <a:effectLst/>
              <a:latin typeface="Noto Sans Symbols"/>
              <a:ea typeface="Noto Sans Symbols"/>
              <a:cs typeface="Noto Sans Symbols"/>
            </a:endParaRPr>
          </a:p>
          <a:p>
            <a:pPr marL="457200">
              <a:lnSpc>
                <a:spcPct val="107000"/>
              </a:lnSpc>
              <a:spcAft>
                <a:spcPts val="800"/>
              </a:spcAft>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lvl="0" eaLnBrk="0" fontAlgn="base" hangingPunct="0">
              <a:spcBef>
                <a:spcPct val="0"/>
              </a:spcBef>
              <a:spcAft>
                <a:spcPct val="0"/>
              </a:spcAft>
            </a:pPr>
            <a:endParaRPr kumimoji="0" 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43898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rot="10800000" flipV="1">
            <a:off x="2475410" y="-77631"/>
            <a:ext cx="9283774" cy="687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4. Database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4.1  Collection Naming</a:t>
            </a: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plural names for collections (e.g., users, orders, payments).</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lowercase and </a:t>
            </a:r>
            <a:r>
              <a:rPr lang="en-IN" sz="1800" dirty="0" err="1">
                <a:effectLst/>
                <a:latin typeface="Times New Roman" panose="02020603050405020304" pitchFamily="18" charset="0"/>
                <a:ea typeface="Times New Roman" panose="02020603050405020304" pitchFamily="18" charset="0"/>
                <a:cs typeface="Noto Sans Symbols"/>
              </a:rPr>
              <a:t>snake_case</a:t>
            </a:r>
            <a:r>
              <a:rPr lang="en-IN" sz="1800" dirty="0">
                <a:effectLst/>
                <a:latin typeface="Times New Roman" panose="02020603050405020304" pitchFamily="18" charset="0"/>
                <a:ea typeface="Times New Roman" panose="02020603050405020304" pitchFamily="18" charset="0"/>
                <a:cs typeface="Noto Sans Symbols"/>
              </a:rPr>
              <a:t> or camelCase (e.g., get </a:t>
            </a:r>
            <a:r>
              <a:rPr lang="en-IN" sz="1800" dirty="0" err="1">
                <a:effectLst/>
                <a:latin typeface="Times New Roman" panose="02020603050405020304" pitchFamily="18" charset="0"/>
                <a:ea typeface="Times New Roman" panose="02020603050405020304" pitchFamily="18" charset="0"/>
                <a:cs typeface="Noto Sans Symbols"/>
              </a:rPr>
              <a:t>order_items</a:t>
            </a:r>
            <a:r>
              <a:rPr lang="en-IN" sz="1800" dirty="0">
                <a:effectLst/>
                <a:latin typeface="Times New Roman" panose="02020603050405020304" pitchFamily="18" charset="0"/>
                <a:ea typeface="Times New Roman" panose="02020603050405020304" pitchFamily="18" charset="0"/>
                <a:cs typeface="Noto Sans Symbols"/>
              </a:rPr>
              <a:t> or </a:t>
            </a:r>
            <a:r>
              <a:rPr lang="en-IN" sz="1800" dirty="0" err="1">
                <a:effectLst/>
                <a:latin typeface="Times New Roman" panose="02020603050405020304" pitchFamily="18" charset="0"/>
                <a:ea typeface="Times New Roman" panose="02020603050405020304" pitchFamily="18" charset="0"/>
                <a:cs typeface="Noto Sans Symbols"/>
              </a:rPr>
              <a:t>orderItems</a:t>
            </a:r>
            <a:r>
              <a:rPr lang="en-IN" sz="1800" dirty="0">
                <a:effectLst/>
                <a:latin typeface="Times New Roman" panose="02020603050405020304" pitchFamily="18" charset="0"/>
                <a:ea typeface="Times New Roman" panose="02020603050405020304" pitchFamily="18" charset="0"/>
                <a:cs typeface="Noto Sans Symbols"/>
              </a:rPr>
              <a:t>).</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Avoid special characters or spaces.</a:t>
            </a:r>
            <a:endParaRPr lang="en-IN" sz="1800" dirty="0">
              <a:effectLst/>
              <a:latin typeface="Noto Sans Symbols"/>
              <a:ea typeface="Noto Sans Symbols"/>
              <a:cs typeface="Noto Sans Symbol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buNone/>
            </a:pPr>
            <a:r>
              <a:rPr lang="en-IN" sz="1800" dirty="0" err="1">
                <a:effectLst/>
                <a:latin typeface="Times New Roman" panose="02020603050405020304" pitchFamily="18" charset="0"/>
                <a:ea typeface="Times New Roman" panose="02020603050405020304" pitchFamily="18" charset="0"/>
              </a:rPr>
              <a:t>db.users.find</a:t>
            </a:r>
            <a:r>
              <a:rPr lang="en-IN" sz="1800" dirty="0">
                <a:effectLst/>
                <a:latin typeface="Times New Roman" panose="02020603050405020304" pitchFamily="18" charset="0"/>
                <a:ea typeface="Times New Roman" panose="02020603050405020304" pitchFamily="18" charset="0"/>
              </a:rPr>
              <a:t>({}, { name: </a:t>
            </a:r>
            <a:r>
              <a:rPr lang="en-IN" dirty="0" err="1">
                <a:latin typeface="Times New Roman" panose="02020603050405020304" pitchFamily="18" charset="0"/>
                <a:ea typeface="Times New Roman" panose="02020603050405020304" pitchFamily="18" charset="0"/>
              </a:rPr>
              <a:t>getname</a:t>
            </a:r>
            <a:r>
              <a:rPr lang="en-IN" sz="1800" dirty="0">
                <a:effectLst/>
                <a:latin typeface="Times New Roman" panose="02020603050405020304" pitchFamily="18" charset="0"/>
                <a:ea typeface="Times New Roman" panose="02020603050405020304" pitchFamily="18" charset="0"/>
              </a:rPr>
              <a:t>, email: </a:t>
            </a:r>
            <a:r>
              <a:rPr lang="en-IN" sz="1800" dirty="0" err="1">
                <a:effectLst/>
                <a:latin typeface="Times New Roman" panose="02020603050405020304" pitchFamily="18" charset="0"/>
                <a:ea typeface="Times New Roman" panose="02020603050405020304" pitchFamily="18" charset="0"/>
              </a:rPr>
              <a:t>getemail</a:t>
            </a:r>
            <a:r>
              <a:rPr lang="en-IN" sz="1800" dirty="0">
                <a:effectLst/>
                <a:latin typeface="Times New Roman" panose="02020603050405020304" pitchFamily="18" charset="0"/>
                <a:ea typeface="Times New Roman" panose="02020603050405020304" pitchFamily="18" charset="0"/>
              </a:rPr>
              <a:t> }); // Projection</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pPr>
            <a:r>
              <a:rPr lang="en-IN" sz="1800" dirty="0" err="1">
                <a:effectLst/>
                <a:latin typeface="Times New Roman" panose="02020603050405020304" pitchFamily="18" charset="0"/>
                <a:ea typeface="Times New Roman" panose="02020603050405020304" pitchFamily="18" charset="0"/>
              </a:rPr>
              <a:t>db.orders.find</a:t>
            </a:r>
            <a:r>
              <a:rPr lang="en-IN" sz="1800" dirty="0">
                <a:effectLst/>
                <a:latin typeface="Times New Roman" panose="02020603050405020304" pitchFamily="18" charset="0"/>
                <a:ea typeface="Times New Roman" panose="02020603050405020304" pitchFamily="18" charset="0"/>
              </a:rPr>
              <a:t>().sort({ </a:t>
            </a:r>
            <a:r>
              <a:rPr lang="en-IN" sz="1800" dirty="0" err="1">
                <a:effectLst/>
                <a:latin typeface="Times New Roman" panose="02020603050405020304" pitchFamily="18" charset="0"/>
                <a:ea typeface="Times New Roman" panose="02020603050405020304" pitchFamily="18" charset="0"/>
              </a:rPr>
              <a:t>createdAt</a:t>
            </a:r>
            <a:r>
              <a:rPr lang="en-IN" sz="1800" dirty="0">
                <a:effectLst/>
                <a:latin typeface="Times New Roman" panose="02020603050405020304" pitchFamily="18" charset="0"/>
                <a:ea typeface="Times New Roman" panose="02020603050405020304" pitchFamily="18" charset="0"/>
              </a:rPr>
              <a:t>: -1 }).limit(10); // Pagination</a:t>
            </a:r>
          </a:p>
          <a:p>
            <a:pPr>
              <a:lnSpc>
                <a:spcPct val="107000"/>
              </a:lnSpc>
              <a:spcAft>
                <a:spcPts val="800"/>
              </a:spcAft>
            </a:pPr>
            <a:endParaRPr lang="en-IN" dirty="0">
              <a:latin typeface="Times New Roman" panose="02020603050405020304" pitchFamily="18" charset="0"/>
              <a:ea typeface="Calibri" panose="020F0502020204030204" pitchFamily="34" charset="0"/>
            </a:endParaRPr>
          </a:p>
          <a:p>
            <a:pPr>
              <a:lnSpc>
                <a:spcPct val="107000"/>
              </a:lnSpc>
              <a:spcAft>
                <a:spcPts val="800"/>
              </a:spcAft>
              <a:buNone/>
            </a:pPr>
            <a:r>
              <a:rPr lang="en-IN" sz="1800" dirty="0" err="1">
                <a:effectLst/>
                <a:latin typeface="Times New Roman" panose="02020603050405020304" pitchFamily="18" charset="0"/>
                <a:ea typeface="Times New Roman" panose="02020603050405020304" pitchFamily="18" charset="0"/>
              </a:rPr>
              <a:t>db.users.createIndex</a:t>
            </a:r>
            <a:r>
              <a:rPr lang="en-IN" sz="1800" dirty="0">
                <a:effectLst/>
                <a:latin typeface="Times New Roman" panose="02020603050405020304" pitchFamily="18" charset="0"/>
                <a:ea typeface="Times New Roman" panose="02020603050405020304" pitchFamily="18" charset="0"/>
              </a:rPr>
              <a:t>({ email: </a:t>
            </a:r>
            <a:r>
              <a:rPr lang="en-IN" sz="1800" dirty="0" err="1">
                <a:effectLst/>
                <a:latin typeface="Times New Roman" panose="02020603050405020304" pitchFamily="18" charset="0"/>
                <a:ea typeface="Times New Roman" panose="02020603050405020304" pitchFamily="18" charset="0"/>
              </a:rPr>
              <a:t>getmai</a:t>
            </a:r>
            <a:r>
              <a:rPr lang="en-IN" dirty="0" err="1">
                <a:latin typeface="Times New Roman" panose="02020603050405020304" pitchFamily="18" charset="0"/>
                <a:ea typeface="Times New Roman" panose="02020603050405020304" pitchFamily="18" charset="0"/>
              </a:rPr>
              <a:t>l</a:t>
            </a:r>
            <a:r>
              <a:rPr lang="en-IN" sz="1800" dirty="0">
                <a:effectLst/>
                <a:latin typeface="Times New Roman" panose="02020603050405020304" pitchFamily="18" charset="0"/>
                <a:ea typeface="Times New Roman" panose="02020603050405020304" pitchFamily="18" charset="0"/>
              </a:rPr>
              <a:t> }, { unique: true });</a:t>
            </a:r>
            <a:endParaRPr lang="en-IN" sz="1800" dirty="0">
              <a:effectLst/>
              <a:latin typeface="Calibri" panose="020F0502020204030204" pitchFamily="34" charset="0"/>
              <a:ea typeface="Calibri" panose="020F0502020204030204" pitchFamily="34" charset="0"/>
            </a:endParaRPr>
          </a:p>
          <a:p>
            <a:pPr>
              <a:lnSpc>
                <a:spcPct val="107000"/>
              </a:lnSpc>
              <a:spcAft>
                <a:spcPts val="800"/>
              </a:spcAft>
            </a:pPr>
            <a:r>
              <a:rPr lang="en-IN" sz="1800" dirty="0" err="1">
                <a:effectLst/>
                <a:latin typeface="Times New Roman" panose="02020603050405020304" pitchFamily="18" charset="0"/>
                <a:ea typeface="Times New Roman" panose="02020603050405020304" pitchFamily="18" charset="0"/>
              </a:rPr>
              <a:t>db.orders.createIndex</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userId</a:t>
            </a:r>
            <a:r>
              <a:rPr lang="en-IN" sz="1800" dirty="0">
                <a:effectLst/>
                <a:latin typeface="Times New Roman" panose="02020603050405020304" pitchFamily="18" charset="0"/>
                <a:ea typeface="Times New Roman" panose="02020603050405020304" pitchFamily="18" charset="0"/>
              </a:rPr>
              <a:t>: 1, </a:t>
            </a:r>
            <a:r>
              <a:rPr lang="en-IN" sz="1800" dirty="0" err="1">
                <a:effectLst/>
                <a:latin typeface="Times New Roman" panose="02020603050405020304" pitchFamily="18" charset="0"/>
                <a:ea typeface="Times New Roman" panose="02020603050405020304" pitchFamily="18" charset="0"/>
              </a:rPr>
              <a:t>createdAt</a:t>
            </a:r>
            <a:r>
              <a:rPr lang="en-IN" sz="1800" dirty="0">
                <a:effectLst/>
                <a:latin typeface="Times New Roman" panose="02020603050405020304" pitchFamily="18" charset="0"/>
                <a:ea typeface="Times New Roman" panose="02020603050405020304" pitchFamily="18" charset="0"/>
              </a:rPr>
              <a:t>: -1 });</a:t>
            </a:r>
          </a:p>
          <a:p>
            <a:pPr>
              <a:lnSpc>
                <a:spcPct val="107000"/>
              </a:lnSpc>
              <a:spcAft>
                <a:spcPts val="800"/>
              </a:spcAft>
              <a:buNone/>
            </a:pPr>
            <a:r>
              <a:rPr lang="en-IN" sz="1800" b="1" dirty="0">
                <a:effectLst/>
                <a:latin typeface="Times New Roman" panose="02020603050405020304" pitchFamily="18" charset="0"/>
                <a:ea typeface="Times New Roman" panose="02020603050405020304" pitchFamily="18" charset="0"/>
              </a:rPr>
              <a:t>4.2 Document Schema Design</a:t>
            </a:r>
            <a:endParaRPr lang="en-IN" sz="1800" b="1"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Design documents to be embedded when possible (for one-to-few relationships).</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referencing for one-to-many or many-to-many relationships.</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Avoid deeply nested objects (max 3-4 levels deep).</a:t>
            </a:r>
            <a:endParaRPr lang="en-IN" sz="1800" dirty="0">
              <a:effectLst/>
              <a:latin typeface="Noto Sans Symbols"/>
              <a:ea typeface="Noto Sans Symbols"/>
              <a:cs typeface="Noto Sans Symbols"/>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25360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065242" y="825927"/>
            <a:ext cx="6093387" cy="567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a:lnSpc>
                <a:spcPct val="107000"/>
              </a:lnSpc>
              <a:spcAft>
                <a:spcPts val="800"/>
              </a:spcAft>
              <a:buNone/>
            </a:pPr>
            <a:r>
              <a:rPr lang="en-US" b="1" dirty="0">
                <a:latin typeface="Calibri" panose="020F0502020204030204" pitchFamily="34" charset="0"/>
                <a:ea typeface="Times New Roman" panose="02020603050405020304" pitchFamily="18" charset="0"/>
                <a:cs typeface="Times New Roman" panose="02020603050405020304" pitchFamily="18" charset="0"/>
              </a:rPr>
              <a:t>5 </a:t>
            </a:r>
            <a:r>
              <a:rPr lang="en-US" dirty="0">
                <a:latin typeface="Calibri" panose="020F0502020204030204" pitchFamily="34" charset="0"/>
                <a:ea typeface="Times New Roman" panose="02020603050405020304" pitchFamily="18" charset="0"/>
                <a:cs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Data Integrity &amp; Validation</a:t>
            </a:r>
            <a:endParaRPr lang="en-IN" b="1"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Laravel's built-in validation features to ensure data integrity.</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Define validation rules in the controller methods or use Form Request classes.</a:t>
            </a:r>
          </a:p>
          <a:p>
            <a:pPr lvl="0" eaLnBrk="0" fontAlgn="base" hangingPunct="0">
              <a:spcBef>
                <a:spcPct val="0"/>
              </a:spcBef>
              <a:spcAft>
                <a:spcPct val="0"/>
              </a:spcAft>
            </a:pPr>
            <a:r>
              <a:rPr lang="en-US" sz="1600" b="1" dirty="0">
                <a:latin typeface="Arial" panose="020B0604020202020204" pitchFamily="34" charset="0"/>
                <a:ea typeface="Times New Roman" panose="02020603050405020304" pitchFamily="18" charset="0"/>
              </a:rPr>
              <a:t>6. Security Standards</a:t>
            </a:r>
          </a:p>
          <a:p>
            <a:pPr lvl="0" eaLnBrk="0" fontAlgn="base" hangingPunct="0">
              <a:spcBef>
                <a:spcPct val="0"/>
              </a:spcBef>
              <a:spcAft>
                <a:spcPct val="0"/>
              </a:spcAft>
            </a:pPr>
            <a:r>
              <a:rPr lang="en-US" sz="800" dirty="0">
                <a:latin typeface="Arial" panose="020B0604020202020204" pitchFamily="34" charset="0"/>
              </a:rPr>
              <a:t>	</a:t>
            </a: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Do  not store passwords in plain text. Use Laravel's built-in hashing functions.</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Use environment variables for credentials (e.g., .env file).</a:t>
            </a:r>
            <a:endParaRPr lang="en-IN" sz="1800" dirty="0">
              <a:effectLst/>
              <a:latin typeface="Noto Sans Symbols"/>
              <a:ea typeface="Noto Sans Symbols"/>
              <a:cs typeface="Noto Sans Symbols"/>
            </a:endParaRPr>
          </a:p>
          <a:p>
            <a:pPr marL="342900" lvl="0" indent="-342900">
              <a:lnSpc>
                <a:spcPct val="107000"/>
              </a:lnSpc>
              <a:spcAft>
                <a:spcPts val="800"/>
              </a:spcAft>
              <a:buSzPts val="10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Noto Sans Symbols"/>
              </a:rPr>
              <a:t>Enable role-based access control (RBAC) for user permissions.</a:t>
            </a:r>
            <a:endParaRPr lang="en-IN" sz="1800" dirty="0">
              <a:effectLst/>
              <a:latin typeface="Noto Sans Symbols"/>
              <a:ea typeface="Noto Sans Symbols"/>
              <a:cs typeface="Noto Sans Symbols"/>
            </a:endParaRPr>
          </a:p>
          <a:p>
            <a:pPr marL="457200">
              <a:lnSpc>
                <a:spcPct val="107000"/>
              </a:lnSpc>
              <a:spcAft>
                <a:spcPts val="800"/>
              </a:spcAft>
            </a:pPr>
            <a:r>
              <a:rPr lang="en-IN" sz="1800" dirty="0">
                <a:effectLst/>
                <a:latin typeface="Times New Roman" panose="02020603050405020304" pitchFamily="18" charset="0"/>
                <a:ea typeface="Times New Roman" panose="02020603050405020304" pitchFamily="18" charset="0"/>
              </a:rPr>
              <a:t>Validate and sanitize user inputs to prevent M0079SQL injection</a:t>
            </a:r>
            <a:endParaRPr lang="en-IN" sz="1800" dirty="0">
              <a:effectLst/>
              <a:latin typeface="Calibri" panose="020F0502020204030204" pitchFamily="34" charset="0"/>
              <a:ea typeface="Calibri" panose="020F0502020204030204" pitchFamily="34" charset="0"/>
            </a:endParaRPr>
          </a:p>
          <a:p>
            <a:pPr lvl="0">
              <a:lnSpc>
                <a:spcPct val="107000"/>
              </a:lnSpc>
              <a:spcAft>
                <a:spcPts val="800"/>
              </a:spcAft>
              <a:buSzPts val="1000"/>
            </a:pPr>
            <a:endParaRPr lang="en-IN" sz="1800" dirty="0">
              <a:effectLst/>
              <a:latin typeface="Noto Sans Symbols"/>
              <a:ea typeface="Noto Sans Symbols"/>
              <a:cs typeface="Noto Sans Symbols"/>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38805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5ABD5518-E991-16F1-E4BB-BCD4BED4736A}"/>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A26FF0D4-E042-C974-8CF2-C8397E08B04F}"/>
              </a:ext>
            </a:extLst>
          </p:cNvPr>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a:extLst>
              <a:ext uri="{FF2B5EF4-FFF2-40B4-BE49-F238E27FC236}">
                <a16:creationId xmlns:a16="http://schemas.microsoft.com/office/drawing/2014/main" id="{CA1BA983-CAB4-724B-6AC7-1DFEB75E3272}"/>
              </a:ext>
            </a:extLst>
          </p:cNvPr>
          <p:cNvSpPr txBox="1"/>
          <p:nvPr/>
        </p:nvSpPr>
        <p:spPr>
          <a:xfrm>
            <a:off x="880079" y="3020954"/>
            <a:ext cx="8244568" cy="984885"/>
          </a:xfrm>
          <a:prstGeom prst="rect">
            <a:avLst/>
          </a:prstGeom>
          <a:noFill/>
          <a:ln>
            <a:noFill/>
          </a:ln>
        </p:spPr>
        <p:txBody>
          <a:bodyPr spcFirstLastPara="1" wrap="square" lIns="0" tIns="0" rIns="0" bIns="0" anchor="t" anchorCtr="0">
            <a:spAutoFit/>
          </a:bodyPr>
          <a:lstStyle/>
          <a:p>
            <a:pPr lvl="0"/>
            <a:r>
              <a:rPr lang="en-US" sz="6400" dirty="0">
                <a:latin typeface="Archivo Black" panose="020B0604020202020204" charset="0"/>
              </a:rPr>
              <a:t>EXSISTING SYSTEM</a:t>
            </a:r>
            <a:endParaRPr sz="800" dirty="0"/>
          </a:p>
        </p:txBody>
      </p:sp>
      <p:sp>
        <p:nvSpPr>
          <p:cNvPr id="159" name="Google Shape;159;p12">
            <a:extLst>
              <a:ext uri="{FF2B5EF4-FFF2-40B4-BE49-F238E27FC236}">
                <a16:creationId xmlns:a16="http://schemas.microsoft.com/office/drawing/2014/main" id="{35DB3541-8060-1F0E-F638-2767E81860F8}"/>
              </a:ext>
            </a:extLst>
          </p:cNvPr>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a:extLst>
              <a:ext uri="{FF2B5EF4-FFF2-40B4-BE49-F238E27FC236}">
                <a16:creationId xmlns:a16="http://schemas.microsoft.com/office/drawing/2014/main" id="{1E0185E4-3195-7A60-BE82-F13E945B0C32}"/>
              </a:ext>
            </a:extLst>
          </p:cNvPr>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1.1</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3377143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3110" y="593570"/>
            <a:ext cx="2503827" cy="778162"/>
          </a:xfrm>
          <a:prstGeom prst="rect">
            <a:avLst/>
          </a:prstGeom>
        </p:spPr>
        <p:txBody>
          <a:bodyPr wrap="none">
            <a:spAutoFit/>
          </a:bodyPr>
          <a:lstStyle/>
          <a:p>
            <a:pPr>
              <a:lnSpc>
                <a:spcPct val="115000"/>
              </a:lnSpc>
              <a:spcBef>
                <a:spcPts val="500"/>
              </a:spcBef>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7. Try And Catch Block</a:t>
            </a:r>
            <a:endParaRPr lang="en-IN" sz="105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endParaRPr lang="en-IN" sz="1050" b="1"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image14.png">
            <a:extLst>
              <a:ext uri="{FF2B5EF4-FFF2-40B4-BE49-F238E27FC236}">
                <a16:creationId xmlns:a16="http://schemas.microsoft.com/office/drawing/2014/main" id="{CB87BB42-2E30-C2BB-957B-9696C0EE62D8}"/>
              </a:ext>
            </a:extLst>
          </p:cNvPr>
          <p:cNvPicPr/>
          <p:nvPr/>
        </p:nvPicPr>
        <p:blipFill>
          <a:blip r:embed="rId2"/>
          <a:srcRect/>
          <a:stretch>
            <a:fillRect/>
          </a:stretch>
        </p:blipFill>
        <p:spPr>
          <a:xfrm>
            <a:off x="923110" y="984254"/>
            <a:ext cx="10628810" cy="5645146"/>
          </a:xfrm>
          <a:prstGeom prst="rect">
            <a:avLst/>
          </a:prstGeom>
          <a:ln/>
        </p:spPr>
      </p:pic>
    </p:spTree>
    <p:extLst>
      <p:ext uri="{BB962C8B-B14F-4D97-AF65-F5344CB8AC3E}">
        <p14:creationId xmlns:p14="http://schemas.microsoft.com/office/powerpoint/2010/main" val="3544217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5.png">
            <a:extLst>
              <a:ext uri="{FF2B5EF4-FFF2-40B4-BE49-F238E27FC236}">
                <a16:creationId xmlns:a16="http://schemas.microsoft.com/office/drawing/2014/main" id="{A48DC6AF-AABA-0B46-F5D1-3FF6C4D625E6}"/>
              </a:ext>
            </a:extLst>
          </p:cNvPr>
          <p:cNvPicPr/>
          <p:nvPr/>
        </p:nvPicPr>
        <p:blipFill>
          <a:blip r:embed="rId2"/>
          <a:srcRect/>
          <a:stretch>
            <a:fillRect/>
          </a:stretch>
        </p:blipFill>
        <p:spPr>
          <a:xfrm>
            <a:off x="1028700" y="680720"/>
            <a:ext cx="10134600" cy="5989320"/>
          </a:xfrm>
          <a:prstGeom prst="rect">
            <a:avLst/>
          </a:prstGeom>
          <a:ln/>
        </p:spPr>
      </p:pic>
      <p:sp>
        <p:nvSpPr>
          <p:cNvPr id="2" name="TextBox 1">
            <a:extLst>
              <a:ext uri="{FF2B5EF4-FFF2-40B4-BE49-F238E27FC236}">
                <a16:creationId xmlns:a16="http://schemas.microsoft.com/office/drawing/2014/main" id="{B8475782-C5C7-8D47-DF0F-684A959157E2}"/>
              </a:ext>
            </a:extLst>
          </p:cNvPr>
          <p:cNvSpPr txBox="1"/>
          <p:nvPr/>
        </p:nvSpPr>
        <p:spPr>
          <a:xfrm>
            <a:off x="806601" y="187960"/>
            <a:ext cx="6094602" cy="369332"/>
          </a:xfrm>
          <a:prstGeom prst="rect">
            <a:avLst/>
          </a:prstGeom>
          <a:noFill/>
        </p:spPr>
        <p:txBody>
          <a:bodyPr wrap="square">
            <a:spAutoFit/>
          </a:bodyPr>
          <a:lstStyle/>
          <a:p>
            <a:r>
              <a:rPr lang="en-IN" dirty="0"/>
              <a:t>Validation </a:t>
            </a:r>
          </a:p>
        </p:txBody>
      </p:sp>
    </p:spTree>
    <p:extLst>
      <p:ext uri="{BB962C8B-B14F-4D97-AF65-F5344CB8AC3E}">
        <p14:creationId xmlns:p14="http://schemas.microsoft.com/office/powerpoint/2010/main" val="187869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6.jpg">
            <a:extLst>
              <a:ext uri="{FF2B5EF4-FFF2-40B4-BE49-F238E27FC236}">
                <a16:creationId xmlns:a16="http://schemas.microsoft.com/office/drawing/2014/main" id="{F8B8CB37-AACD-3ED1-02E0-3C7CE3F7AD04}"/>
              </a:ext>
            </a:extLst>
          </p:cNvPr>
          <p:cNvPicPr/>
          <p:nvPr/>
        </p:nvPicPr>
        <p:blipFill>
          <a:blip r:embed="rId2"/>
          <a:srcRect/>
          <a:stretch>
            <a:fillRect/>
          </a:stretch>
        </p:blipFill>
        <p:spPr>
          <a:xfrm>
            <a:off x="762000" y="746760"/>
            <a:ext cx="10728960" cy="5410200"/>
          </a:xfrm>
          <a:prstGeom prst="rect">
            <a:avLst/>
          </a:prstGeom>
          <a:ln/>
        </p:spPr>
      </p:pic>
      <p:sp>
        <p:nvSpPr>
          <p:cNvPr id="2" name="TextBox 1">
            <a:extLst>
              <a:ext uri="{FF2B5EF4-FFF2-40B4-BE49-F238E27FC236}">
                <a16:creationId xmlns:a16="http://schemas.microsoft.com/office/drawing/2014/main" id="{EBAA0093-D33A-4447-69C2-4B16CC634913}"/>
              </a:ext>
            </a:extLst>
          </p:cNvPr>
          <p:cNvSpPr txBox="1"/>
          <p:nvPr/>
        </p:nvSpPr>
        <p:spPr>
          <a:xfrm>
            <a:off x="847241" y="191347"/>
            <a:ext cx="6094602" cy="369332"/>
          </a:xfrm>
          <a:prstGeom prst="rect">
            <a:avLst/>
          </a:prstGeom>
          <a:noFill/>
        </p:spPr>
        <p:txBody>
          <a:bodyPr wrap="square">
            <a:spAutoFit/>
          </a:bodyPr>
          <a:lstStyle/>
          <a:p>
            <a:r>
              <a:rPr lang="en-IN" dirty="0"/>
              <a:t>Database </a:t>
            </a:r>
            <a:r>
              <a:rPr lang="en-IN" dirty="0" err="1"/>
              <a:t>degine</a:t>
            </a:r>
            <a:endParaRPr lang="en-IN" dirty="0"/>
          </a:p>
        </p:txBody>
      </p:sp>
    </p:spTree>
    <p:extLst>
      <p:ext uri="{BB962C8B-B14F-4D97-AF65-F5344CB8AC3E}">
        <p14:creationId xmlns:p14="http://schemas.microsoft.com/office/powerpoint/2010/main" val="1616711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7F20073B-3E38-FD22-3C45-2869199B5353}"/>
            </a:ext>
          </a:extLst>
        </p:cNvPr>
        <p:cNvGrpSpPr/>
        <p:nvPr/>
      </p:nvGrpSpPr>
      <p:grpSpPr>
        <a:xfrm>
          <a:off x="0" y="0"/>
          <a:ext cx="0" cy="0"/>
          <a:chOff x="0" y="0"/>
          <a:chExt cx="0" cy="0"/>
        </a:xfrm>
      </p:grpSpPr>
      <p:sp>
        <p:nvSpPr>
          <p:cNvPr id="134" name="Google Shape;134;p12">
            <a:extLst>
              <a:ext uri="{FF2B5EF4-FFF2-40B4-BE49-F238E27FC236}">
                <a16:creationId xmlns:a16="http://schemas.microsoft.com/office/drawing/2014/main" id="{8A516F3F-823A-D87A-B037-BA75AA4EAD22}"/>
              </a:ext>
            </a:extLst>
          </p:cNvPr>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9" name="Google Shape;159;p12">
            <a:extLst>
              <a:ext uri="{FF2B5EF4-FFF2-40B4-BE49-F238E27FC236}">
                <a16:creationId xmlns:a16="http://schemas.microsoft.com/office/drawing/2014/main" id="{9B2DEB96-C044-47F5-E9CB-C866D0FCDAF8}"/>
              </a:ext>
            </a:extLst>
          </p:cNvPr>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4" name="TextBox 3">
            <a:extLst>
              <a:ext uri="{FF2B5EF4-FFF2-40B4-BE49-F238E27FC236}">
                <a16:creationId xmlns:a16="http://schemas.microsoft.com/office/drawing/2014/main" id="{02DBC116-7C26-E71F-C918-8DDD35571796}"/>
              </a:ext>
            </a:extLst>
          </p:cNvPr>
          <p:cNvSpPr txBox="1"/>
          <p:nvPr/>
        </p:nvSpPr>
        <p:spPr>
          <a:xfrm>
            <a:off x="2885243" y="3240350"/>
            <a:ext cx="6569475" cy="929935"/>
          </a:xfrm>
          <a:prstGeom prst="rect">
            <a:avLst/>
          </a:prstGeom>
          <a:noFill/>
        </p:spPr>
        <p:txBody>
          <a:bodyPr wrap="square">
            <a:spAutoFit/>
          </a:bodyPr>
          <a:lstStyle/>
          <a:p>
            <a:pPr algn="just">
              <a:lnSpc>
                <a:spcPct val="110000"/>
              </a:lnSpc>
              <a:spcAft>
                <a:spcPts val="513"/>
              </a:spcAft>
              <a:tabLst>
                <a:tab pos="2493135" algn="l"/>
              </a:tabLst>
            </a:pPr>
            <a:r>
              <a:rPr lang="en-US" sz="5334" b="1" dirty="0">
                <a:solidFill>
                  <a:srgbClr val="000000"/>
                </a:solidFill>
                <a:latin typeface="Times New Roman" panose="02020603050405020304" pitchFamily="18" charset="0"/>
                <a:ea typeface="Times New Roman" panose="02020603050405020304" pitchFamily="18" charset="0"/>
              </a:rPr>
              <a:t>SCREENSHOTS</a:t>
            </a:r>
            <a:endParaRPr lang="en-US" sz="5334" dirty="0">
              <a:solidFill>
                <a:srgbClr val="000000"/>
              </a:solidFill>
              <a:latin typeface="Times New Roman" panose="02020603050405020304" pitchFamily="18" charset="0"/>
              <a:ea typeface="Times New Roman" panose="02020603050405020304" pitchFamily="18" charset="0"/>
            </a:endParaRPr>
          </a:p>
        </p:txBody>
      </p:sp>
      <p:sp>
        <p:nvSpPr>
          <p:cNvPr id="3" name="Rectangle 2"/>
          <p:cNvSpPr/>
          <p:nvPr/>
        </p:nvSpPr>
        <p:spPr>
          <a:xfrm>
            <a:off x="1740023" y="1864311"/>
            <a:ext cx="7403977" cy="2123658"/>
          </a:xfrm>
          <a:prstGeom prst="rect">
            <a:avLst/>
          </a:prstGeom>
        </p:spPr>
        <p:txBody>
          <a:bodyPr wrap="square">
            <a:spAutoFit/>
          </a:bodyPr>
          <a:lstStyle/>
          <a:p>
            <a:pPr defTabSz="609630" eaLnBrk="0" fontAlgn="base" hangingPunct="0">
              <a:spcBef>
                <a:spcPct val="0"/>
              </a:spcBef>
              <a:spcAft>
                <a:spcPct val="0"/>
              </a:spcAft>
            </a:pPr>
            <a:r>
              <a:rPr lang="en-US" altLang="en-US" sz="6600" dirty="0">
                <a:solidFill>
                  <a:schemeClr val="bg2"/>
                </a:solidFill>
                <a:latin typeface="Arial" panose="020B0604020202020204" pitchFamily="34" charset="0"/>
              </a:rPr>
              <a:t>4.2</a:t>
            </a:r>
            <a:br>
              <a:rPr lang="en-US" altLang="en-US" sz="6600" dirty="0">
                <a:latin typeface="Arial" panose="020B0604020202020204" pitchFamily="34" charset="0"/>
              </a:rPr>
            </a:br>
            <a:endParaRPr lang="en-US" altLang="en-US" sz="6600" dirty="0">
              <a:latin typeface="Arial" panose="020B0604020202020204" pitchFamily="34" charset="0"/>
            </a:endParaRPr>
          </a:p>
        </p:txBody>
      </p:sp>
    </p:spTree>
    <p:extLst>
      <p:ext uri="{BB962C8B-B14F-4D97-AF65-F5344CB8AC3E}">
        <p14:creationId xmlns:p14="http://schemas.microsoft.com/office/powerpoint/2010/main" val="2139935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620E07-C426-27B3-2C4C-A2E2F98B8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5479" y="1113473"/>
            <a:ext cx="5943600" cy="3686175"/>
          </a:xfrm>
          <a:prstGeom prst="rect">
            <a:avLst/>
          </a:prstGeom>
          <a:noFill/>
        </p:spPr>
      </p:pic>
      <p:sp>
        <p:nvSpPr>
          <p:cNvPr id="4" name="TextBox 3">
            <a:extLst>
              <a:ext uri="{FF2B5EF4-FFF2-40B4-BE49-F238E27FC236}">
                <a16:creationId xmlns:a16="http://schemas.microsoft.com/office/drawing/2014/main" id="{C3754C75-9E28-6099-A311-E39B64B39176}"/>
              </a:ext>
            </a:extLst>
          </p:cNvPr>
          <p:cNvSpPr txBox="1"/>
          <p:nvPr/>
        </p:nvSpPr>
        <p:spPr>
          <a:xfrm>
            <a:off x="1629561" y="536787"/>
            <a:ext cx="6094602" cy="369332"/>
          </a:xfrm>
          <a:prstGeom prst="rect">
            <a:avLst/>
          </a:prstGeom>
          <a:noFill/>
        </p:spPr>
        <p:txBody>
          <a:bodyPr wrap="square">
            <a:spAutoFit/>
          </a:bodyPr>
          <a:lstStyle/>
          <a:p>
            <a:r>
              <a:rPr lang="en-IN" dirty="0"/>
              <a:t>Registration page </a:t>
            </a:r>
          </a:p>
        </p:txBody>
      </p:sp>
    </p:spTree>
    <p:extLst>
      <p:ext uri="{BB962C8B-B14F-4D97-AF65-F5344CB8AC3E}">
        <p14:creationId xmlns:p14="http://schemas.microsoft.com/office/powerpoint/2010/main" val="1796675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29C300-C1D3-D398-863D-40E236363A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586548"/>
            <a:ext cx="5943600" cy="3684905"/>
          </a:xfrm>
          <a:prstGeom prst="rect">
            <a:avLst/>
          </a:prstGeom>
          <a:noFill/>
        </p:spPr>
      </p:pic>
      <p:sp>
        <p:nvSpPr>
          <p:cNvPr id="4" name="TextBox 3">
            <a:extLst>
              <a:ext uri="{FF2B5EF4-FFF2-40B4-BE49-F238E27FC236}">
                <a16:creationId xmlns:a16="http://schemas.microsoft.com/office/drawing/2014/main" id="{BF3784B6-F549-943E-69D9-762366CA742C}"/>
              </a:ext>
            </a:extLst>
          </p:cNvPr>
          <p:cNvSpPr txBox="1"/>
          <p:nvPr/>
        </p:nvSpPr>
        <p:spPr>
          <a:xfrm>
            <a:off x="1872842" y="847180"/>
            <a:ext cx="6094602" cy="369332"/>
          </a:xfrm>
          <a:prstGeom prst="rect">
            <a:avLst/>
          </a:prstGeom>
          <a:noFill/>
        </p:spPr>
        <p:txBody>
          <a:bodyPr wrap="square">
            <a:spAutoFit/>
          </a:bodyPr>
          <a:lstStyle/>
          <a:p>
            <a:r>
              <a:rPr lang="en-IN" dirty="0"/>
              <a:t>Login page </a:t>
            </a:r>
          </a:p>
        </p:txBody>
      </p:sp>
    </p:spTree>
    <p:extLst>
      <p:ext uri="{BB962C8B-B14F-4D97-AF65-F5344CB8AC3E}">
        <p14:creationId xmlns:p14="http://schemas.microsoft.com/office/powerpoint/2010/main" val="178748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760" y="213360"/>
            <a:ext cx="7538511" cy="275588"/>
          </a:xfrm>
          <a:prstGeom prst="rect">
            <a:avLst/>
          </a:prstGeom>
        </p:spPr>
        <p:txBody>
          <a:bodyPr wrap="square">
            <a:spAutoFit/>
          </a:bodyPr>
          <a:lstStyle/>
          <a:p>
            <a:pPr algn="just">
              <a:lnSpc>
                <a:spcPct val="115000"/>
              </a:lnSpc>
              <a:spcBef>
                <a:spcPts val="500"/>
              </a:spcBef>
              <a:spcAft>
                <a:spcPts val="1000"/>
              </a:spcAft>
            </a:pP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F50702-B84B-39A0-8BF0-12FDDAC3B78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8010" y="1638300"/>
            <a:ext cx="5935980" cy="3581400"/>
          </a:xfrm>
          <a:prstGeom prst="rect">
            <a:avLst/>
          </a:prstGeom>
          <a:noFill/>
          <a:ln>
            <a:noFill/>
          </a:ln>
        </p:spPr>
      </p:pic>
      <p:sp>
        <p:nvSpPr>
          <p:cNvPr id="4" name="TextBox 3">
            <a:extLst>
              <a:ext uri="{FF2B5EF4-FFF2-40B4-BE49-F238E27FC236}">
                <a16:creationId xmlns:a16="http://schemas.microsoft.com/office/drawing/2014/main" id="{EBE232FD-F55A-F36C-6CDE-0ECCC592B57B}"/>
              </a:ext>
            </a:extLst>
          </p:cNvPr>
          <p:cNvSpPr txBox="1"/>
          <p:nvPr/>
        </p:nvSpPr>
        <p:spPr>
          <a:xfrm>
            <a:off x="2107734" y="694292"/>
            <a:ext cx="6094602" cy="369332"/>
          </a:xfrm>
          <a:prstGeom prst="rect">
            <a:avLst/>
          </a:prstGeom>
          <a:noFill/>
        </p:spPr>
        <p:txBody>
          <a:bodyPr wrap="square">
            <a:spAutoFit/>
          </a:bodyPr>
          <a:lstStyle/>
          <a:p>
            <a:r>
              <a:rPr lang="en-IN" dirty="0"/>
              <a:t>Login Authentication</a:t>
            </a:r>
          </a:p>
        </p:txBody>
      </p:sp>
    </p:spTree>
    <p:extLst>
      <p:ext uri="{BB962C8B-B14F-4D97-AF65-F5344CB8AC3E}">
        <p14:creationId xmlns:p14="http://schemas.microsoft.com/office/powerpoint/2010/main" val="3625504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370438-C3BC-C899-6841-7DB315FC0C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9665" y="1699260"/>
            <a:ext cx="7253748" cy="3954780"/>
          </a:xfrm>
          <a:prstGeom prst="rect">
            <a:avLst/>
          </a:prstGeom>
          <a:noFill/>
          <a:ln>
            <a:noFill/>
          </a:ln>
        </p:spPr>
      </p:pic>
      <p:sp>
        <p:nvSpPr>
          <p:cNvPr id="4" name="TextBox 3">
            <a:extLst>
              <a:ext uri="{FF2B5EF4-FFF2-40B4-BE49-F238E27FC236}">
                <a16:creationId xmlns:a16="http://schemas.microsoft.com/office/drawing/2014/main" id="{475FAB2E-FE6E-0709-F8A8-E27E38E9AAA5}"/>
              </a:ext>
            </a:extLst>
          </p:cNvPr>
          <p:cNvSpPr txBox="1"/>
          <p:nvPr/>
        </p:nvSpPr>
        <p:spPr>
          <a:xfrm>
            <a:off x="2460071" y="721345"/>
            <a:ext cx="6094602" cy="369332"/>
          </a:xfrm>
          <a:prstGeom prst="rect">
            <a:avLst/>
          </a:prstGeom>
          <a:noFill/>
        </p:spPr>
        <p:txBody>
          <a:bodyPr wrap="square">
            <a:spAutoFit/>
          </a:bodyPr>
          <a:lstStyle/>
          <a:p>
            <a:r>
              <a:rPr lang="en-IN" dirty="0"/>
              <a:t>Home Page</a:t>
            </a:r>
          </a:p>
        </p:txBody>
      </p:sp>
    </p:spTree>
    <p:extLst>
      <p:ext uri="{BB962C8B-B14F-4D97-AF65-F5344CB8AC3E}">
        <p14:creationId xmlns:p14="http://schemas.microsoft.com/office/powerpoint/2010/main" val="2823443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1C3D22-8980-6176-E9C5-5A1C3F36015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7960" y="1440180"/>
            <a:ext cx="7167282" cy="3436620"/>
          </a:xfrm>
          <a:prstGeom prst="rect">
            <a:avLst/>
          </a:prstGeom>
          <a:noFill/>
          <a:ln>
            <a:noFill/>
          </a:ln>
        </p:spPr>
      </p:pic>
      <p:sp>
        <p:nvSpPr>
          <p:cNvPr id="3" name="TextBox 2">
            <a:extLst>
              <a:ext uri="{FF2B5EF4-FFF2-40B4-BE49-F238E27FC236}">
                <a16:creationId xmlns:a16="http://schemas.microsoft.com/office/drawing/2014/main" id="{0AF996BC-3E1F-610A-CCCA-747C3A1540E9}"/>
              </a:ext>
            </a:extLst>
          </p:cNvPr>
          <p:cNvSpPr txBox="1"/>
          <p:nvPr/>
        </p:nvSpPr>
        <p:spPr>
          <a:xfrm>
            <a:off x="2543961" y="687789"/>
            <a:ext cx="6094602" cy="369332"/>
          </a:xfrm>
          <a:prstGeom prst="rect">
            <a:avLst/>
          </a:prstGeom>
          <a:noFill/>
        </p:spPr>
        <p:txBody>
          <a:bodyPr wrap="square">
            <a:spAutoFit/>
          </a:bodyPr>
          <a:lstStyle/>
          <a:p>
            <a:r>
              <a:rPr lang="en-IN" dirty="0"/>
              <a:t>Trending items</a:t>
            </a:r>
          </a:p>
        </p:txBody>
      </p:sp>
    </p:spTree>
    <p:extLst>
      <p:ext uri="{BB962C8B-B14F-4D97-AF65-F5344CB8AC3E}">
        <p14:creationId xmlns:p14="http://schemas.microsoft.com/office/powerpoint/2010/main" val="1033580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BFB6EB-EF12-A0E7-0FEC-C20BA23986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199" y="1348740"/>
            <a:ext cx="9219334" cy="4160520"/>
          </a:xfrm>
          <a:prstGeom prst="rect">
            <a:avLst/>
          </a:prstGeom>
          <a:noFill/>
          <a:ln>
            <a:noFill/>
          </a:ln>
        </p:spPr>
      </p:pic>
      <p:sp>
        <p:nvSpPr>
          <p:cNvPr id="6" name="TextBox 5">
            <a:extLst>
              <a:ext uri="{FF2B5EF4-FFF2-40B4-BE49-F238E27FC236}">
                <a16:creationId xmlns:a16="http://schemas.microsoft.com/office/drawing/2014/main" id="{6B129812-E729-49F1-C3BB-8961A2346E8D}"/>
              </a:ext>
            </a:extLst>
          </p:cNvPr>
          <p:cNvSpPr txBox="1"/>
          <p:nvPr/>
        </p:nvSpPr>
        <p:spPr>
          <a:xfrm>
            <a:off x="1805730" y="402564"/>
            <a:ext cx="6094602" cy="369332"/>
          </a:xfrm>
          <a:prstGeom prst="rect">
            <a:avLst/>
          </a:prstGeom>
          <a:noFill/>
        </p:spPr>
        <p:txBody>
          <a:bodyPr wrap="square">
            <a:spAutoFit/>
          </a:bodyPr>
          <a:lstStyle/>
          <a:p>
            <a:r>
              <a:rPr lang="en-IN" dirty="0"/>
              <a:t>Latest items</a:t>
            </a:r>
          </a:p>
        </p:txBody>
      </p:sp>
    </p:spTree>
    <p:extLst>
      <p:ext uri="{BB962C8B-B14F-4D97-AF65-F5344CB8AC3E}">
        <p14:creationId xmlns:p14="http://schemas.microsoft.com/office/powerpoint/2010/main" val="2841696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209487686"/>
              </p:ext>
            </p:extLst>
          </p:nvPr>
        </p:nvGraphicFramePr>
        <p:xfrm>
          <a:off x="138897" y="312516"/>
          <a:ext cx="11885461" cy="5688390"/>
        </p:xfrm>
        <a:graphic>
          <a:graphicData uri="http://schemas.openxmlformats.org/drawingml/2006/table">
            <a:tbl>
              <a:tblPr firstRow="1" firstCol="1" bandRow="1">
                <a:tableStyleId>{2D5ABB26-0587-4C30-8999-92F81FD0307C}</a:tableStyleId>
              </a:tblPr>
              <a:tblGrid>
                <a:gridCol w="2153828">
                  <a:extLst>
                    <a:ext uri="{9D8B030D-6E8A-4147-A177-3AD203B41FA5}">
                      <a16:colId xmlns:a16="http://schemas.microsoft.com/office/drawing/2014/main" val="20000"/>
                    </a:ext>
                  </a:extLst>
                </a:gridCol>
                <a:gridCol w="2376783">
                  <a:extLst>
                    <a:ext uri="{9D8B030D-6E8A-4147-A177-3AD203B41FA5}">
                      <a16:colId xmlns:a16="http://schemas.microsoft.com/office/drawing/2014/main" val="20001"/>
                    </a:ext>
                  </a:extLst>
                </a:gridCol>
                <a:gridCol w="2376783">
                  <a:extLst>
                    <a:ext uri="{9D8B030D-6E8A-4147-A177-3AD203B41FA5}">
                      <a16:colId xmlns:a16="http://schemas.microsoft.com/office/drawing/2014/main" val="20002"/>
                    </a:ext>
                  </a:extLst>
                </a:gridCol>
                <a:gridCol w="2376783">
                  <a:extLst>
                    <a:ext uri="{9D8B030D-6E8A-4147-A177-3AD203B41FA5}">
                      <a16:colId xmlns:a16="http://schemas.microsoft.com/office/drawing/2014/main" val="20003"/>
                    </a:ext>
                  </a:extLst>
                </a:gridCol>
                <a:gridCol w="2601284">
                  <a:extLst>
                    <a:ext uri="{9D8B030D-6E8A-4147-A177-3AD203B41FA5}">
                      <a16:colId xmlns:a16="http://schemas.microsoft.com/office/drawing/2014/main" val="20004"/>
                    </a:ext>
                  </a:extLst>
                </a:gridCol>
              </a:tblGrid>
              <a:tr h="565146">
                <a:tc>
                  <a:txBody>
                    <a:bodyPr/>
                    <a:lstStyle/>
                    <a:p>
                      <a:pPr algn="ctr"/>
                      <a:endParaRPr lang="en-IN" sz="1400" dirty="0">
                        <a:effectLst/>
                      </a:endParaRPr>
                    </a:p>
                    <a:p>
                      <a:pPr algn="ctr"/>
                      <a:r>
                        <a:rPr lang="en-IN" sz="1400" dirty="0">
                          <a:effectLst/>
                        </a:rPr>
                        <a:t>Website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791" marR="5779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IN" sz="1400" dirty="0">
                        <a:effectLst/>
                      </a:endParaRPr>
                    </a:p>
                    <a:p>
                      <a:pPr algn="ctr"/>
                      <a:r>
                        <a:rPr lang="en-IN" sz="1400" dirty="0">
                          <a:effectLst/>
                        </a:rPr>
                        <a:t>Pros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791" marR="5779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IN" sz="1400" dirty="0">
                        <a:effectLst/>
                      </a:endParaRPr>
                    </a:p>
                    <a:p>
                      <a:pPr algn="ctr"/>
                      <a:r>
                        <a:rPr lang="en-IN" sz="1400" dirty="0">
                          <a:effectLst/>
                        </a:rPr>
                        <a:t>Cons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791" marR="5779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IN" sz="1400" dirty="0">
                        <a:effectLst/>
                      </a:endParaRPr>
                    </a:p>
                    <a:p>
                      <a:pPr algn="ctr"/>
                      <a:r>
                        <a:rPr lang="en-IN" sz="1400" dirty="0">
                          <a:effectLst/>
                        </a:rPr>
                        <a:t>Features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791" marR="5779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IN" sz="1400" dirty="0">
                        <a:effectLst/>
                      </a:endParaRPr>
                    </a:p>
                    <a:p>
                      <a:pPr algn="ctr"/>
                      <a:r>
                        <a:rPr lang="en-IN" sz="1400" dirty="0">
                          <a:effectLst/>
                        </a:rPr>
                        <a:t>Modules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791" marR="5779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algn="ctr">
                        <a:lnSpc>
                          <a:spcPct val="107000"/>
                        </a:lnSpc>
                        <a:spcAft>
                          <a:spcPts val="800"/>
                        </a:spcAft>
                        <a:buNone/>
                      </a:pPr>
                      <a:r>
                        <a:rPr lang="en-IN" sz="1400" b="1" dirty="0">
                          <a:effectLst/>
                        </a:rPr>
                        <a:t> </a:t>
                      </a:r>
                      <a:endParaRPr lang="en-IN" sz="1100" dirty="0">
                        <a:effectLst/>
                      </a:endParaRPr>
                    </a:p>
                    <a:p>
                      <a:pPr algn="ctr">
                        <a:lnSpc>
                          <a:spcPct val="107000"/>
                        </a:lnSpc>
                        <a:spcAft>
                          <a:spcPts val="800"/>
                        </a:spcAft>
                        <a:buNone/>
                      </a:pPr>
                      <a:r>
                        <a:rPr lang="en-IN" sz="1400" b="1" dirty="0">
                          <a:effectLst/>
                        </a:rPr>
                        <a:t> </a:t>
                      </a:r>
                      <a:endParaRPr lang="en-IN" sz="1100" dirty="0">
                        <a:effectLst/>
                      </a:endParaRPr>
                    </a:p>
                    <a:p>
                      <a:pPr algn="ctr">
                        <a:lnSpc>
                          <a:spcPct val="107000"/>
                        </a:lnSpc>
                        <a:spcAft>
                          <a:spcPts val="800"/>
                        </a:spcAft>
                        <a:buNone/>
                      </a:pPr>
                      <a:r>
                        <a:rPr lang="en-IN" sz="1400" dirty="0">
                          <a:effectLst/>
                        </a:rPr>
                        <a:t>Vero Moda</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effectLst/>
                        </a:rPr>
                        <a:t> User-Friendly Design</a:t>
                      </a:r>
                    </a:p>
                    <a:p>
                      <a:pPr algn="l">
                        <a:lnSpc>
                          <a:spcPct val="107000"/>
                        </a:lnSpc>
                        <a:spcAft>
                          <a:spcPts val="800"/>
                        </a:spcAft>
                        <a:buNone/>
                      </a:pPr>
                      <a:r>
                        <a:rPr lang="en-IN" sz="1000" dirty="0">
                          <a:effectLst/>
                        </a:rPr>
                        <a:t>Responsive and Mobile-Friendly,</a:t>
                      </a:r>
                    </a:p>
                    <a:p>
                      <a:pPr algn="l">
                        <a:lnSpc>
                          <a:spcPct val="107000"/>
                        </a:lnSpc>
                        <a:spcAft>
                          <a:spcPts val="800"/>
                        </a:spcAft>
                        <a:buNone/>
                      </a:pPr>
                      <a:r>
                        <a:rPr lang="en-IN" sz="1000" dirty="0">
                          <a:effectLst/>
                        </a:rPr>
                        <a:t>Efficient Search and Filters</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effectLst/>
                        </a:rPr>
                        <a:t>No Live Chat Support,</a:t>
                      </a:r>
                    </a:p>
                    <a:p>
                      <a:pPr algn="l">
                        <a:lnSpc>
                          <a:spcPct val="107000"/>
                        </a:lnSpc>
                        <a:spcAft>
                          <a:spcPts val="800"/>
                        </a:spcAft>
                        <a:buNone/>
                      </a:pPr>
                      <a:r>
                        <a:rPr lang="en-IN" sz="1000" dirty="0">
                          <a:effectLst/>
                        </a:rPr>
                        <a:t>Limited Product Information,</a:t>
                      </a:r>
                    </a:p>
                    <a:p>
                      <a:pPr algn="l">
                        <a:lnSpc>
                          <a:spcPct val="107000"/>
                        </a:lnSpc>
                        <a:spcAft>
                          <a:spcPts val="800"/>
                        </a:spcAft>
                        <a:buNone/>
                      </a:pPr>
                      <a:r>
                        <a:rPr lang="en-IN" sz="1000" dirty="0">
                          <a:effectLst/>
                        </a:rPr>
                        <a:t>Size Inconsistencies,</a:t>
                      </a:r>
                    </a:p>
                    <a:p>
                      <a:pPr algn="l">
                        <a:lnSpc>
                          <a:spcPct val="107000"/>
                        </a:lnSpc>
                        <a:spcAft>
                          <a:spcPts val="800"/>
                        </a:spcAft>
                        <a:buNone/>
                      </a:pPr>
                      <a:r>
                        <a:rPr lang="en-IN" sz="1000" dirty="0">
                          <a:effectLst/>
                        </a:rPr>
                        <a:t>Cluttered Navigation,</a:t>
                      </a:r>
                    </a:p>
                    <a:p>
                      <a:pPr algn="l">
                        <a:lnSpc>
                          <a:spcPct val="107000"/>
                        </a:lnSpc>
                        <a:spcAft>
                          <a:spcPts val="800"/>
                        </a:spcAft>
                        <a:buNone/>
                      </a:pPr>
                      <a:r>
                        <a:rPr lang="en-IN" sz="1000" dirty="0">
                          <a:effectLst/>
                        </a:rPr>
                        <a:t>on All Items,</a:t>
                      </a:r>
                    </a:p>
                    <a:p>
                      <a:pPr algn="l">
                        <a:lnSpc>
                          <a:spcPct val="107000"/>
                        </a:lnSpc>
                        <a:spcAft>
                          <a:spcPts val="800"/>
                        </a:spcAft>
                        <a:buNone/>
                      </a:pPr>
                      <a:r>
                        <a:rPr lang="en-IN" sz="1000" dirty="0">
                          <a:effectLst/>
                        </a:rPr>
                        <a:t>Difficulty in Contacting Customer Support:</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effectLst/>
                        </a:rPr>
                        <a:t>Product Search,</a:t>
                      </a:r>
                    </a:p>
                    <a:p>
                      <a:pPr algn="l">
                        <a:lnSpc>
                          <a:spcPct val="107000"/>
                        </a:lnSpc>
                        <a:spcAft>
                          <a:spcPts val="800"/>
                        </a:spcAft>
                        <a:buNone/>
                      </a:pPr>
                      <a:r>
                        <a:rPr lang="en-IN" sz="1000" dirty="0">
                          <a:effectLst/>
                        </a:rPr>
                        <a:t>Categories and Filters,</a:t>
                      </a:r>
                    </a:p>
                    <a:p>
                      <a:pPr algn="l">
                        <a:lnSpc>
                          <a:spcPct val="107000"/>
                        </a:lnSpc>
                        <a:spcAft>
                          <a:spcPts val="800"/>
                        </a:spcAft>
                        <a:buNone/>
                      </a:pPr>
                      <a:r>
                        <a:rPr lang="en-IN" sz="1000" dirty="0">
                          <a:effectLst/>
                        </a:rPr>
                        <a:t>High-Quality Product Pages,</a:t>
                      </a:r>
                    </a:p>
                    <a:p>
                      <a:pPr algn="l">
                        <a:lnSpc>
                          <a:spcPct val="107000"/>
                        </a:lnSpc>
                        <a:spcAft>
                          <a:spcPts val="800"/>
                        </a:spcAft>
                        <a:buNone/>
                      </a:pPr>
                      <a:r>
                        <a:rPr lang="en-IN" sz="1000" dirty="0">
                          <a:effectLst/>
                        </a:rPr>
                        <a:t>Customer Accounts,</a:t>
                      </a:r>
                    </a:p>
                    <a:p>
                      <a:pPr algn="l">
                        <a:lnSpc>
                          <a:spcPct val="107000"/>
                        </a:lnSpc>
                        <a:spcAft>
                          <a:spcPts val="800"/>
                        </a:spcAft>
                        <a:buNone/>
                      </a:pPr>
                      <a:r>
                        <a:rPr lang="en-IN" sz="1000" dirty="0">
                          <a:effectLst/>
                        </a:rPr>
                        <a:t>Order Tracking,</a:t>
                      </a:r>
                    </a:p>
                    <a:p>
                      <a:pPr algn="l">
                        <a:lnSpc>
                          <a:spcPct val="107000"/>
                        </a:lnSpc>
                        <a:spcAft>
                          <a:spcPts val="800"/>
                        </a:spcAft>
                        <a:buNone/>
                      </a:pPr>
                      <a:r>
                        <a:rPr lang="en-IN" sz="1000" dirty="0">
                          <a:effectLst/>
                        </a:rPr>
                        <a:t>Returns and Exchanges,</a:t>
                      </a:r>
                    </a:p>
                    <a:p>
                      <a:pPr algn="l">
                        <a:lnSpc>
                          <a:spcPct val="107000"/>
                        </a:lnSpc>
                        <a:spcAft>
                          <a:spcPts val="800"/>
                        </a:spcAft>
                        <a:buNone/>
                      </a:pPr>
                      <a:r>
                        <a:rPr lang="en-IN" sz="1000" dirty="0">
                          <a:effectLst/>
                        </a:rPr>
                        <a:t>Size Guide </a:t>
                      </a:r>
                    </a:p>
                    <a:p>
                      <a:pPr algn="l">
                        <a:lnSpc>
                          <a:spcPct val="107000"/>
                        </a:lnSpc>
                        <a:spcAft>
                          <a:spcPts val="800"/>
                        </a:spcAft>
                        <a:buNone/>
                      </a:pPr>
                      <a:r>
                        <a:rPr lang="en-IN" sz="1000" dirty="0">
                          <a:effectLst/>
                        </a:rPr>
                        <a:t> </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effectLst/>
                        </a:rPr>
                        <a:t>Community Awareness Section,</a:t>
                      </a:r>
                    </a:p>
                    <a:p>
                      <a:pPr algn="l">
                        <a:lnSpc>
                          <a:spcPct val="107000"/>
                        </a:lnSpc>
                        <a:spcAft>
                          <a:spcPts val="800"/>
                        </a:spcAft>
                        <a:buNone/>
                      </a:pPr>
                      <a:r>
                        <a:rPr lang="en-IN" sz="1000" dirty="0">
                          <a:effectLst/>
                        </a:rPr>
                        <a:t>Blog or Style Inspiration,</a:t>
                      </a:r>
                    </a:p>
                    <a:p>
                      <a:pPr algn="l">
                        <a:lnSpc>
                          <a:spcPct val="107000"/>
                        </a:lnSpc>
                        <a:spcAft>
                          <a:spcPts val="800"/>
                        </a:spcAft>
                        <a:buNone/>
                      </a:pPr>
                      <a:r>
                        <a:rPr lang="en-IN" sz="1000" dirty="0">
                          <a:effectLst/>
                        </a:rPr>
                        <a:t>Subscription &amp; Exclusive Memberships,</a:t>
                      </a:r>
                    </a:p>
                    <a:p>
                      <a:pPr algn="l">
                        <a:lnSpc>
                          <a:spcPct val="107000"/>
                        </a:lnSpc>
                        <a:spcAft>
                          <a:spcPts val="800"/>
                        </a:spcAft>
                        <a:buNone/>
                      </a:pPr>
                      <a:r>
                        <a:rPr lang="en-IN" sz="1000" dirty="0">
                          <a:effectLst/>
                        </a:rPr>
                        <a:t>Personalized Recommendations</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2509">
                <a:tc>
                  <a:txBody>
                    <a:bodyPr/>
                    <a:lstStyle/>
                    <a:p>
                      <a:pPr algn="ctr">
                        <a:lnSpc>
                          <a:spcPct val="107000"/>
                        </a:lnSpc>
                        <a:spcAft>
                          <a:spcPts val="800"/>
                        </a:spcAft>
                        <a:buNone/>
                      </a:pPr>
                      <a:r>
                        <a:rPr lang="en-IN" sz="1400" b="1" dirty="0">
                          <a:effectLst/>
                        </a:rPr>
                        <a:t> </a:t>
                      </a:r>
                      <a:endParaRPr lang="en-IN" sz="1100" dirty="0">
                        <a:effectLst/>
                      </a:endParaRPr>
                    </a:p>
                    <a:p>
                      <a:pPr algn="ctr">
                        <a:lnSpc>
                          <a:spcPct val="107000"/>
                        </a:lnSpc>
                        <a:spcAft>
                          <a:spcPts val="800"/>
                        </a:spcAft>
                        <a:buNone/>
                      </a:pPr>
                      <a:r>
                        <a:rPr lang="en-IN" sz="1400" b="1" dirty="0">
                          <a:solidFill>
                            <a:srgbClr val="FFFFFF"/>
                          </a:solidFill>
                          <a:effectLst/>
                        </a:rPr>
                        <a:t> </a:t>
                      </a:r>
                      <a:endParaRPr lang="en-IN" sz="1100" dirty="0">
                        <a:effectLst/>
                      </a:endParaRPr>
                    </a:p>
                    <a:p>
                      <a:pPr algn="ctr">
                        <a:lnSpc>
                          <a:spcPct val="107000"/>
                        </a:lnSpc>
                        <a:spcAft>
                          <a:spcPts val="800"/>
                        </a:spcAft>
                        <a:buNone/>
                      </a:pPr>
                      <a:r>
                        <a:rPr lang="en-IN" sz="1400" dirty="0">
                          <a:effectLst/>
                        </a:rPr>
                        <a:t>KALKI Fashion</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b="0" dirty="0">
                          <a:solidFill>
                            <a:schemeClr val="tx1"/>
                          </a:solidFill>
                          <a:effectLst/>
                        </a:rPr>
                        <a:t>Well-Organized Categories,</a:t>
                      </a:r>
                    </a:p>
                    <a:p>
                      <a:pPr algn="l">
                        <a:lnSpc>
                          <a:spcPct val="107000"/>
                        </a:lnSpc>
                        <a:spcAft>
                          <a:spcPts val="800"/>
                        </a:spcAft>
                        <a:buNone/>
                      </a:pPr>
                      <a:r>
                        <a:rPr lang="en-IN" sz="1000" b="0" dirty="0">
                          <a:solidFill>
                            <a:schemeClr val="tx1"/>
                          </a:solidFill>
                          <a:effectLst/>
                        </a:rPr>
                        <a:t>High-Quality Images,</a:t>
                      </a:r>
                    </a:p>
                    <a:p>
                      <a:pPr algn="l">
                        <a:lnSpc>
                          <a:spcPct val="107000"/>
                        </a:lnSpc>
                        <a:spcAft>
                          <a:spcPts val="800"/>
                        </a:spcAft>
                        <a:buNone/>
                      </a:pPr>
                      <a:r>
                        <a:rPr lang="en-IN" sz="1000" b="0" dirty="0">
                          <a:solidFill>
                            <a:schemeClr val="tx1"/>
                          </a:solidFill>
                          <a:effectLst/>
                        </a:rPr>
                        <a:t>Comprehensive Product Descriptions,</a:t>
                      </a:r>
                    </a:p>
                    <a:p>
                      <a:pPr algn="l">
                        <a:lnSpc>
                          <a:spcPct val="107000"/>
                        </a:lnSpc>
                        <a:spcAft>
                          <a:spcPts val="800"/>
                        </a:spcAft>
                        <a:buNone/>
                      </a:pPr>
                      <a:r>
                        <a:rPr lang="en-IN" sz="1000" b="0" dirty="0">
                          <a:solidFill>
                            <a:schemeClr val="tx1"/>
                          </a:solidFill>
                          <a:effectLst/>
                        </a:rPr>
                        <a:t>Store Locator</a:t>
                      </a:r>
                      <a:endParaRPr lang="en-IN" sz="1000" b="0" dirty="0">
                        <a:solidFill>
                          <a:schemeClr val="tx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b="0" dirty="0">
                          <a:solidFill>
                            <a:schemeClr val="tx1"/>
                          </a:solidFill>
                          <a:effectLst/>
                        </a:rPr>
                        <a:t>Slow Loading Times,</a:t>
                      </a:r>
                    </a:p>
                    <a:p>
                      <a:pPr algn="l">
                        <a:lnSpc>
                          <a:spcPct val="107000"/>
                        </a:lnSpc>
                        <a:spcAft>
                          <a:spcPts val="800"/>
                        </a:spcAft>
                        <a:buNone/>
                      </a:pPr>
                      <a:r>
                        <a:rPr lang="en-IN" sz="1000" b="0" dirty="0">
                          <a:solidFill>
                            <a:schemeClr val="tx1"/>
                          </a:solidFill>
                          <a:effectLst/>
                        </a:rPr>
                        <a:t>Limited International Shipping,</a:t>
                      </a:r>
                    </a:p>
                    <a:p>
                      <a:pPr algn="l">
                        <a:lnSpc>
                          <a:spcPct val="107000"/>
                        </a:lnSpc>
                        <a:spcAft>
                          <a:spcPts val="800"/>
                        </a:spcAft>
                        <a:buNone/>
                      </a:pPr>
                      <a:r>
                        <a:rPr lang="en-IN" sz="1000" b="0" dirty="0">
                          <a:solidFill>
                            <a:schemeClr val="tx1"/>
                          </a:solidFill>
                          <a:effectLst/>
                        </a:rPr>
                        <a:t>No Live Chat Support,</a:t>
                      </a:r>
                    </a:p>
                    <a:p>
                      <a:pPr algn="l">
                        <a:lnSpc>
                          <a:spcPct val="107000"/>
                        </a:lnSpc>
                        <a:spcAft>
                          <a:spcPts val="800"/>
                        </a:spcAft>
                        <a:buNone/>
                      </a:pPr>
                      <a:r>
                        <a:rPr lang="en-IN" sz="1000" b="0" dirty="0">
                          <a:solidFill>
                            <a:schemeClr val="tx1"/>
                          </a:solidFill>
                          <a:effectLst/>
                        </a:rPr>
                        <a:t>Return Process Delays</a:t>
                      </a:r>
                      <a:endParaRPr lang="en-IN" sz="1000" b="0" dirty="0">
                        <a:solidFill>
                          <a:schemeClr val="tx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b="0" dirty="0">
                          <a:solidFill>
                            <a:schemeClr val="tx1"/>
                          </a:solidFill>
                          <a:effectLst/>
                        </a:rPr>
                        <a:t>Product Search,</a:t>
                      </a:r>
                    </a:p>
                    <a:p>
                      <a:pPr algn="l">
                        <a:lnSpc>
                          <a:spcPct val="107000"/>
                        </a:lnSpc>
                        <a:spcAft>
                          <a:spcPts val="800"/>
                        </a:spcAft>
                        <a:buNone/>
                      </a:pPr>
                      <a:r>
                        <a:rPr lang="en-IN" sz="1000" b="0" dirty="0">
                          <a:solidFill>
                            <a:schemeClr val="tx1"/>
                          </a:solidFill>
                          <a:effectLst/>
                        </a:rPr>
                        <a:t>Filters and Sorting Options,</a:t>
                      </a:r>
                    </a:p>
                    <a:p>
                      <a:pPr algn="l">
                        <a:lnSpc>
                          <a:spcPct val="107000"/>
                        </a:lnSpc>
                        <a:spcAft>
                          <a:spcPts val="800"/>
                        </a:spcAft>
                        <a:buNone/>
                      </a:pPr>
                      <a:r>
                        <a:rPr lang="en-IN" sz="1000" b="0" dirty="0">
                          <a:solidFill>
                            <a:schemeClr val="tx1"/>
                          </a:solidFill>
                          <a:effectLst/>
                        </a:rPr>
                        <a:t>Add to Cart and Shopping Cart Management,</a:t>
                      </a:r>
                    </a:p>
                    <a:p>
                      <a:pPr algn="l">
                        <a:lnSpc>
                          <a:spcPct val="107000"/>
                        </a:lnSpc>
                        <a:spcAft>
                          <a:spcPts val="800"/>
                        </a:spcAft>
                        <a:buNone/>
                      </a:pPr>
                      <a:r>
                        <a:rPr lang="en-IN" sz="1000" b="0" dirty="0">
                          <a:solidFill>
                            <a:schemeClr val="tx1"/>
                          </a:solidFill>
                          <a:effectLst/>
                        </a:rPr>
                        <a:t>Secure Checkout,</a:t>
                      </a:r>
                    </a:p>
                    <a:p>
                      <a:pPr algn="l">
                        <a:lnSpc>
                          <a:spcPct val="107000"/>
                        </a:lnSpc>
                        <a:spcAft>
                          <a:spcPts val="800"/>
                        </a:spcAft>
                        <a:buNone/>
                      </a:pPr>
                      <a:r>
                        <a:rPr lang="en-IN" sz="1000" b="0" dirty="0">
                          <a:solidFill>
                            <a:schemeClr val="tx1"/>
                          </a:solidFill>
                          <a:effectLst/>
                        </a:rPr>
                        <a:t>Order Tracking,</a:t>
                      </a:r>
                    </a:p>
                    <a:p>
                      <a:pPr algn="l">
                        <a:lnSpc>
                          <a:spcPct val="107000"/>
                        </a:lnSpc>
                        <a:spcAft>
                          <a:spcPts val="800"/>
                        </a:spcAft>
                        <a:buNone/>
                      </a:pPr>
                      <a:r>
                        <a:rPr lang="en-IN" sz="1000" b="0" dirty="0">
                          <a:solidFill>
                            <a:schemeClr val="tx1"/>
                          </a:solidFill>
                          <a:effectLst/>
                        </a:rPr>
                        <a:t>Returns and Exchanges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b="0" dirty="0">
                          <a:solidFill>
                            <a:schemeClr val="tx1"/>
                          </a:solidFill>
                          <a:effectLst/>
                        </a:rPr>
                        <a:t>Loyalty &amp; Rewards Program,</a:t>
                      </a:r>
                    </a:p>
                    <a:p>
                      <a:pPr algn="l">
                        <a:lnSpc>
                          <a:spcPct val="107000"/>
                        </a:lnSpc>
                        <a:spcAft>
                          <a:spcPts val="800"/>
                        </a:spcAft>
                        <a:buNone/>
                      </a:pPr>
                      <a:r>
                        <a:rPr lang="en-IN" sz="1000" b="0" dirty="0">
                          <a:solidFill>
                            <a:schemeClr val="tx1"/>
                          </a:solidFill>
                          <a:effectLst/>
                        </a:rPr>
                        <a:t>Interactive Lookbook / Style Guide,</a:t>
                      </a:r>
                    </a:p>
                    <a:p>
                      <a:pPr algn="l">
                        <a:lnSpc>
                          <a:spcPct val="107000"/>
                        </a:lnSpc>
                        <a:spcAft>
                          <a:spcPts val="800"/>
                        </a:spcAft>
                        <a:buNone/>
                      </a:pPr>
                      <a:r>
                        <a:rPr lang="en-IN" sz="1000" b="0" dirty="0">
                          <a:solidFill>
                            <a:schemeClr val="tx1"/>
                          </a:solidFill>
                          <a:effectLst/>
                        </a:rPr>
                        <a:t>Social Proof &amp; Influencer Integration,</a:t>
                      </a:r>
                    </a:p>
                    <a:p>
                      <a:pPr algn="l">
                        <a:lnSpc>
                          <a:spcPct val="107000"/>
                        </a:lnSpc>
                        <a:spcAft>
                          <a:spcPts val="800"/>
                        </a:spcAft>
                        <a:buNone/>
                      </a:pPr>
                      <a:r>
                        <a:rPr lang="en-IN" sz="1000" b="0" dirty="0">
                          <a:solidFill>
                            <a:schemeClr val="tx1"/>
                          </a:solidFill>
                          <a:effectLst/>
                        </a:rPr>
                        <a:t>Subscription &amp; Exclusive Memberships</a:t>
                      </a:r>
                    </a:p>
                    <a:p>
                      <a:pPr algn="l">
                        <a:lnSpc>
                          <a:spcPct val="107000"/>
                        </a:lnSpc>
                        <a:spcAft>
                          <a:spcPts val="800"/>
                        </a:spcAft>
                        <a:buNone/>
                      </a:pPr>
                      <a:r>
                        <a:rPr lang="en-IN" sz="1000" b="0" dirty="0">
                          <a:solidFill>
                            <a:schemeClr val="tx1"/>
                          </a:solidFill>
                          <a:effectLst/>
                        </a:rPr>
                        <a:t> </a:t>
                      </a:r>
                      <a:endParaRPr lang="en-IN" sz="1000" b="0" dirty="0">
                        <a:solidFill>
                          <a:schemeClr val="tx1"/>
                        </a:solidFill>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8709408"/>
                  </a:ext>
                </a:extLst>
              </a:tr>
              <a:tr h="542509">
                <a:tc>
                  <a:txBody>
                    <a:bodyPr/>
                    <a:lstStyle/>
                    <a:p>
                      <a:pPr algn="ctr">
                        <a:lnSpc>
                          <a:spcPct val="107000"/>
                        </a:lnSpc>
                        <a:spcAft>
                          <a:spcPts val="800"/>
                        </a:spcAft>
                        <a:buNone/>
                      </a:pPr>
                      <a:r>
                        <a:rPr lang="en-IN" sz="1400" b="1" dirty="0">
                          <a:effectLst/>
                        </a:rPr>
                        <a:t> </a:t>
                      </a:r>
                      <a:endParaRPr lang="en-IN" sz="1100" dirty="0">
                        <a:effectLst/>
                      </a:endParaRPr>
                    </a:p>
                    <a:p>
                      <a:pPr algn="l">
                        <a:lnSpc>
                          <a:spcPct val="107000"/>
                        </a:lnSpc>
                        <a:spcAft>
                          <a:spcPts val="800"/>
                        </a:spcAft>
                        <a:buNone/>
                      </a:pPr>
                      <a:r>
                        <a:rPr lang="en-IN" sz="1400" b="1" dirty="0">
                          <a:effectLst/>
                        </a:rPr>
                        <a:t> </a:t>
                      </a:r>
                      <a:endParaRPr lang="en-IN" sz="1100" dirty="0">
                        <a:effectLst/>
                      </a:endParaRPr>
                    </a:p>
                    <a:p>
                      <a:pPr algn="ctr">
                        <a:lnSpc>
                          <a:spcPct val="107000"/>
                        </a:lnSpc>
                        <a:spcAft>
                          <a:spcPts val="800"/>
                        </a:spcAft>
                        <a:buNone/>
                      </a:pPr>
                      <a:r>
                        <a:rPr lang="en-IN" sz="1400" dirty="0">
                          <a:effectLst/>
                        </a:rPr>
                        <a:t>Snitch</a:t>
                      </a:r>
                      <a:endParaRPr lang="en-IN" sz="11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effectLst/>
                        </a:rPr>
                        <a:t>Trendy Designs,</a:t>
                      </a:r>
                    </a:p>
                    <a:p>
                      <a:pPr algn="l">
                        <a:lnSpc>
                          <a:spcPct val="107000"/>
                        </a:lnSpc>
                        <a:spcAft>
                          <a:spcPts val="800"/>
                        </a:spcAft>
                        <a:buNone/>
                      </a:pPr>
                      <a:r>
                        <a:rPr lang="en-IN" sz="1000" dirty="0">
                          <a:effectLst/>
                        </a:rPr>
                        <a:t>Variety,</a:t>
                      </a:r>
                    </a:p>
                    <a:p>
                      <a:pPr algn="l">
                        <a:lnSpc>
                          <a:spcPct val="107000"/>
                        </a:lnSpc>
                        <a:spcAft>
                          <a:spcPts val="800"/>
                        </a:spcAft>
                        <a:buNone/>
                      </a:pPr>
                      <a:r>
                        <a:rPr lang="en-IN" sz="1000" dirty="0">
                          <a:effectLst/>
                        </a:rPr>
                        <a:t>User-Friendly interface,</a:t>
                      </a:r>
                    </a:p>
                    <a:p>
                      <a:pPr algn="l">
                        <a:lnSpc>
                          <a:spcPct val="107000"/>
                        </a:lnSpc>
                        <a:spcAft>
                          <a:spcPts val="800"/>
                        </a:spcAft>
                        <a:buNone/>
                      </a:pPr>
                      <a:r>
                        <a:rPr lang="en-IN" sz="1000" dirty="0">
                          <a:effectLst/>
                        </a:rPr>
                        <a:t> Trendy &amp; Fast Fashion Updates</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effectLst/>
                        </a:rPr>
                        <a:t>Return Policy Fees,</a:t>
                      </a:r>
                    </a:p>
                    <a:p>
                      <a:pPr algn="l">
                        <a:lnSpc>
                          <a:spcPct val="107000"/>
                        </a:lnSpc>
                        <a:spcAft>
                          <a:spcPts val="800"/>
                        </a:spcAft>
                        <a:buNone/>
                      </a:pPr>
                      <a:r>
                        <a:rPr lang="en-IN" sz="1000" dirty="0">
                          <a:effectLst/>
                        </a:rPr>
                        <a:t>Product Quality concerns,</a:t>
                      </a:r>
                    </a:p>
                    <a:p>
                      <a:pPr algn="l">
                        <a:lnSpc>
                          <a:spcPct val="107000"/>
                        </a:lnSpc>
                        <a:spcAft>
                          <a:spcPts val="800"/>
                        </a:spcAft>
                        <a:buNone/>
                      </a:pPr>
                      <a:r>
                        <a:rPr lang="en-IN" sz="1000" dirty="0">
                          <a:effectLst/>
                        </a:rPr>
                        <a:t>App performance Over Website,</a:t>
                      </a:r>
                    </a:p>
                    <a:p>
                      <a:pPr algn="l">
                        <a:lnSpc>
                          <a:spcPct val="107000"/>
                        </a:lnSpc>
                        <a:spcAft>
                          <a:spcPts val="800"/>
                        </a:spcAft>
                        <a:buNone/>
                      </a:pPr>
                      <a:r>
                        <a:rPr lang="en-IN" sz="1000" dirty="0">
                          <a:effectLst/>
                        </a:rPr>
                        <a:t>Stock Availability</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effectLst/>
                        </a:rPr>
                        <a:t>Product Browsing &amp; Categories,</a:t>
                      </a:r>
                    </a:p>
                    <a:p>
                      <a:pPr algn="l">
                        <a:lnSpc>
                          <a:spcPct val="107000"/>
                        </a:lnSpc>
                        <a:spcAft>
                          <a:spcPts val="800"/>
                        </a:spcAft>
                        <a:buNone/>
                      </a:pPr>
                      <a:r>
                        <a:rPr lang="en-IN" sz="1000" dirty="0">
                          <a:effectLst/>
                        </a:rPr>
                        <a:t>Product Details Page,</a:t>
                      </a:r>
                    </a:p>
                    <a:p>
                      <a:pPr algn="l">
                        <a:lnSpc>
                          <a:spcPct val="107000"/>
                        </a:lnSpc>
                        <a:spcAft>
                          <a:spcPts val="800"/>
                        </a:spcAft>
                        <a:buNone/>
                      </a:pPr>
                      <a:r>
                        <a:rPr lang="en-IN" sz="1000" dirty="0">
                          <a:effectLst/>
                        </a:rPr>
                        <a:t>User Account Management,</a:t>
                      </a:r>
                    </a:p>
                    <a:p>
                      <a:pPr algn="l">
                        <a:lnSpc>
                          <a:spcPct val="107000"/>
                        </a:lnSpc>
                        <a:spcAft>
                          <a:spcPts val="800"/>
                        </a:spcAft>
                        <a:buNone/>
                      </a:pPr>
                      <a:r>
                        <a:rPr lang="en-IN" sz="1000" dirty="0">
                          <a:effectLst/>
                        </a:rPr>
                        <a:t>Customer Support,</a:t>
                      </a:r>
                    </a:p>
                    <a:p>
                      <a:pPr algn="l">
                        <a:lnSpc>
                          <a:spcPct val="107000"/>
                        </a:lnSpc>
                        <a:spcAft>
                          <a:spcPts val="800"/>
                        </a:spcAft>
                        <a:buNone/>
                      </a:pPr>
                      <a:r>
                        <a:rPr lang="en-IN" sz="1000" dirty="0">
                          <a:effectLst/>
                        </a:rPr>
                        <a:t>Newsletter Sign-Up,</a:t>
                      </a:r>
                    </a:p>
                    <a:p>
                      <a:pPr algn="l">
                        <a:lnSpc>
                          <a:spcPct val="107000"/>
                        </a:lnSpc>
                        <a:spcAft>
                          <a:spcPts val="800"/>
                        </a:spcAft>
                        <a:buNone/>
                      </a:pPr>
                      <a:r>
                        <a:rPr lang="en-IN" sz="1000" dirty="0">
                          <a:effectLst/>
                        </a:rPr>
                        <a:t>Mobile App Integration</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buNone/>
                      </a:pPr>
                      <a:r>
                        <a:rPr lang="en-IN" sz="1000" dirty="0">
                          <a:effectLst/>
                        </a:rPr>
                        <a:t>Order Tracking and Notifications,</a:t>
                      </a:r>
                    </a:p>
                    <a:p>
                      <a:pPr algn="l">
                        <a:lnSpc>
                          <a:spcPct val="107000"/>
                        </a:lnSpc>
                        <a:spcAft>
                          <a:spcPts val="800"/>
                        </a:spcAft>
                        <a:buNone/>
                      </a:pPr>
                      <a:r>
                        <a:rPr lang="en-IN" sz="1000" dirty="0" err="1">
                          <a:effectLst/>
                        </a:rPr>
                        <a:t>BackinStockNotifications</a:t>
                      </a:r>
                      <a:r>
                        <a:rPr lang="en-IN" sz="1000" dirty="0">
                          <a:effectLst/>
                        </a:rPr>
                        <a:t>,</a:t>
                      </a:r>
                    </a:p>
                    <a:p>
                      <a:pPr algn="l">
                        <a:lnSpc>
                          <a:spcPct val="107000"/>
                        </a:lnSpc>
                        <a:spcAft>
                          <a:spcPts val="800"/>
                        </a:spcAft>
                        <a:buNone/>
                      </a:pPr>
                      <a:r>
                        <a:rPr lang="en-IN" sz="1000" dirty="0">
                          <a:effectLst/>
                        </a:rPr>
                        <a:t>User Empowerment Features,</a:t>
                      </a:r>
                    </a:p>
                    <a:p>
                      <a:pPr algn="l">
                        <a:lnSpc>
                          <a:spcPct val="107000"/>
                        </a:lnSpc>
                        <a:spcAft>
                          <a:spcPts val="800"/>
                        </a:spcAft>
                        <a:buNone/>
                      </a:pPr>
                      <a:r>
                        <a:rPr lang="en-IN" sz="1000" dirty="0">
                          <a:effectLst/>
                        </a:rPr>
                        <a:t>Community Awareness Section</a:t>
                      </a:r>
                      <a:endParaRPr lang="en-IN" sz="1000" dirty="0">
                        <a:effectLst/>
                        <a:latin typeface="Calibri" panose="020F0502020204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2389185"/>
                  </a:ext>
                </a:extLst>
              </a:tr>
            </a:tbl>
          </a:graphicData>
        </a:graphic>
      </p:graphicFrame>
    </p:spTree>
    <p:extLst>
      <p:ext uri="{BB962C8B-B14F-4D97-AF65-F5344CB8AC3E}">
        <p14:creationId xmlns:p14="http://schemas.microsoft.com/office/powerpoint/2010/main" val="2333728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44FA1-0C03-9789-0352-16D4E3DBF4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697" y="1219200"/>
            <a:ext cx="8134605" cy="3890010"/>
          </a:xfrm>
          <a:prstGeom prst="rect">
            <a:avLst/>
          </a:prstGeom>
          <a:noFill/>
          <a:ln>
            <a:noFill/>
          </a:ln>
        </p:spPr>
      </p:pic>
      <p:sp>
        <p:nvSpPr>
          <p:cNvPr id="4" name="TextBox 3">
            <a:extLst>
              <a:ext uri="{FF2B5EF4-FFF2-40B4-BE49-F238E27FC236}">
                <a16:creationId xmlns:a16="http://schemas.microsoft.com/office/drawing/2014/main" id="{233B589E-92B4-300C-E88F-9488C50F8B1B}"/>
              </a:ext>
            </a:extLst>
          </p:cNvPr>
          <p:cNvSpPr txBox="1"/>
          <p:nvPr/>
        </p:nvSpPr>
        <p:spPr>
          <a:xfrm>
            <a:off x="1906399" y="369008"/>
            <a:ext cx="6094602" cy="369332"/>
          </a:xfrm>
          <a:prstGeom prst="rect">
            <a:avLst/>
          </a:prstGeom>
          <a:noFill/>
        </p:spPr>
        <p:txBody>
          <a:bodyPr wrap="square">
            <a:spAutoFit/>
          </a:bodyPr>
          <a:lstStyle/>
          <a:p>
            <a:r>
              <a:rPr lang="en-IN" dirty="0"/>
              <a:t>Category page </a:t>
            </a:r>
          </a:p>
        </p:txBody>
      </p:sp>
    </p:spTree>
    <p:extLst>
      <p:ext uri="{BB962C8B-B14F-4D97-AF65-F5344CB8AC3E}">
        <p14:creationId xmlns:p14="http://schemas.microsoft.com/office/powerpoint/2010/main" val="2930212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608A06-0955-700A-A0B2-7A7EA2744B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4119" y="1562100"/>
            <a:ext cx="7828935" cy="3733800"/>
          </a:xfrm>
          <a:prstGeom prst="rect">
            <a:avLst/>
          </a:prstGeom>
          <a:noFill/>
          <a:ln>
            <a:noFill/>
          </a:ln>
        </p:spPr>
      </p:pic>
      <p:sp>
        <p:nvSpPr>
          <p:cNvPr id="4" name="TextBox 3">
            <a:extLst>
              <a:ext uri="{FF2B5EF4-FFF2-40B4-BE49-F238E27FC236}">
                <a16:creationId xmlns:a16="http://schemas.microsoft.com/office/drawing/2014/main" id="{80C609C5-5D91-F1E5-D774-B8507DFD0679}"/>
              </a:ext>
            </a:extLst>
          </p:cNvPr>
          <p:cNvSpPr txBox="1"/>
          <p:nvPr/>
        </p:nvSpPr>
        <p:spPr>
          <a:xfrm>
            <a:off x="2367793" y="629066"/>
            <a:ext cx="6094602" cy="369332"/>
          </a:xfrm>
          <a:prstGeom prst="rect">
            <a:avLst/>
          </a:prstGeom>
          <a:noFill/>
        </p:spPr>
        <p:txBody>
          <a:bodyPr wrap="square">
            <a:spAutoFit/>
          </a:bodyPr>
          <a:lstStyle/>
          <a:p>
            <a:r>
              <a:rPr lang="en-IN" dirty="0"/>
              <a:t>Product page</a:t>
            </a:r>
          </a:p>
        </p:txBody>
      </p:sp>
    </p:spTree>
    <p:extLst>
      <p:ext uri="{BB962C8B-B14F-4D97-AF65-F5344CB8AC3E}">
        <p14:creationId xmlns:p14="http://schemas.microsoft.com/office/powerpoint/2010/main" val="3419826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8F60E-EEB1-26FC-8197-79754A9A796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063" y="1764030"/>
            <a:ext cx="7019874" cy="3329940"/>
          </a:xfrm>
          <a:prstGeom prst="rect">
            <a:avLst/>
          </a:prstGeom>
          <a:noFill/>
          <a:ln>
            <a:noFill/>
          </a:ln>
        </p:spPr>
      </p:pic>
      <p:sp>
        <p:nvSpPr>
          <p:cNvPr id="3" name="TextBox 2">
            <a:extLst>
              <a:ext uri="{FF2B5EF4-FFF2-40B4-BE49-F238E27FC236}">
                <a16:creationId xmlns:a16="http://schemas.microsoft.com/office/drawing/2014/main" id="{D7862122-5D19-B60E-2540-C5ED81259F86}"/>
              </a:ext>
            </a:extLst>
          </p:cNvPr>
          <p:cNvSpPr txBox="1"/>
          <p:nvPr/>
        </p:nvSpPr>
        <p:spPr>
          <a:xfrm>
            <a:off x="2241958" y="662622"/>
            <a:ext cx="6094602" cy="369332"/>
          </a:xfrm>
          <a:prstGeom prst="rect">
            <a:avLst/>
          </a:prstGeom>
          <a:noFill/>
        </p:spPr>
        <p:txBody>
          <a:bodyPr wrap="square">
            <a:spAutoFit/>
          </a:bodyPr>
          <a:lstStyle/>
          <a:p>
            <a:r>
              <a:rPr lang="en-IN" dirty="0"/>
              <a:t>Product Details Page</a:t>
            </a:r>
          </a:p>
        </p:txBody>
      </p:sp>
    </p:spTree>
    <p:extLst>
      <p:ext uri="{BB962C8B-B14F-4D97-AF65-F5344CB8AC3E}">
        <p14:creationId xmlns:p14="http://schemas.microsoft.com/office/powerpoint/2010/main" val="1780029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B922C0-AC2B-C74D-0057-2D58614E91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1760" y="1402080"/>
            <a:ext cx="7317658" cy="3489960"/>
          </a:xfrm>
          <a:prstGeom prst="rect">
            <a:avLst/>
          </a:prstGeom>
          <a:noFill/>
          <a:ln>
            <a:noFill/>
          </a:ln>
        </p:spPr>
      </p:pic>
      <p:sp>
        <p:nvSpPr>
          <p:cNvPr id="4" name="TextBox 3">
            <a:extLst>
              <a:ext uri="{FF2B5EF4-FFF2-40B4-BE49-F238E27FC236}">
                <a16:creationId xmlns:a16="http://schemas.microsoft.com/office/drawing/2014/main" id="{3012BF36-E7DD-F0F9-6006-384C5A70A552}"/>
              </a:ext>
            </a:extLst>
          </p:cNvPr>
          <p:cNvSpPr txBox="1"/>
          <p:nvPr/>
        </p:nvSpPr>
        <p:spPr>
          <a:xfrm>
            <a:off x="2434904" y="561954"/>
            <a:ext cx="6094602" cy="369332"/>
          </a:xfrm>
          <a:prstGeom prst="rect">
            <a:avLst/>
          </a:prstGeom>
          <a:noFill/>
        </p:spPr>
        <p:txBody>
          <a:bodyPr wrap="square">
            <a:spAutoFit/>
          </a:bodyPr>
          <a:lstStyle/>
          <a:p>
            <a:r>
              <a:rPr lang="en-IN" dirty="0"/>
              <a:t>Related Product</a:t>
            </a:r>
          </a:p>
        </p:txBody>
      </p:sp>
    </p:spTree>
    <p:extLst>
      <p:ext uri="{BB962C8B-B14F-4D97-AF65-F5344CB8AC3E}">
        <p14:creationId xmlns:p14="http://schemas.microsoft.com/office/powerpoint/2010/main" val="2050249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710186-A49B-F601-FB9D-E548DD6DA9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9361" y="1680210"/>
            <a:ext cx="7373277" cy="3497580"/>
          </a:xfrm>
          <a:prstGeom prst="rect">
            <a:avLst/>
          </a:prstGeom>
          <a:noFill/>
          <a:ln>
            <a:noFill/>
          </a:ln>
        </p:spPr>
      </p:pic>
      <p:sp>
        <p:nvSpPr>
          <p:cNvPr id="4" name="TextBox 3">
            <a:extLst>
              <a:ext uri="{FF2B5EF4-FFF2-40B4-BE49-F238E27FC236}">
                <a16:creationId xmlns:a16="http://schemas.microsoft.com/office/drawing/2014/main" id="{DCF524E4-3AF8-7C32-8B94-0516828F3892}"/>
              </a:ext>
            </a:extLst>
          </p:cNvPr>
          <p:cNvSpPr txBox="1"/>
          <p:nvPr/>
        </p:nvSpPr>
        <p:spPr>
          <a:xfrm>
            <a:off x="2318972" y="668188"/>
            <a:ext cx="6097464" cy="369332"/>
          </a:xfrm>
          <a:prstGeom prst="rect">
            <a:avLst/>
          </a:prstGeom>
          <a:noFill/>
        </p:spPr>
        <p:txBody>
          <a:bodyPr wrap="square">
            <a:spAutoFit/>
          </a:bodyPr>
          <a:lstStyle/>
          <a:p>
            <a:r>
              <a:rPr lang="en-IN" dirty="0"/>
              <a:t>Wishlist Page </a:t>
            </a:r>
          </a:p>
        </p:txBody>
      </p:sp>
    </p:spTree>
    <p:extLst>
      <p:ext uri="{BB962C8B-B14F-4D97-AF65-F5344CB8AC3E}">
        <p14:creationId xmlns:p14="http://schemas.microsoft.com/office/powerpoint/2010/main" val="3581598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B4D8B4-8F74-D169-2D19-ADAE2EE184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6399" y="1203960"/>
            <a:ext cx="7855190" cy="3726180"/>
          </a:xfrm>
          <a:prstGeom prst="rect">
            <a:avLst/>
          </a:prstGeom>
          <a:noFill/>
        </p:spPr>
      </p:pic>
      <p:sp>
        <p:nvSpPr>
          <p:cNvPr id="4" name="TextBox 3">
            <a:extLst>
              <a:ext uri="{FF2B5EF4-FFF2-40B4-BE49-F238E27FC236}">
                <a16:creationId xmlns:a16="http://schemas.microsoft.com/office/drawing/2014/main" id="{0FA70C67-39A0-F738-E696-DAAA376F1E85}"/>
              </a:ext>
            </a:extLst>
          </p:cNvPr>
          <p:cNvSpPr txBox="1"/>
          <p:nvPr/>
        </p:nvSpPr>
        <p:spPr>
          <a:xfrm>
            <a:off x="2336399" y="527511"/>
            <a:ext cx="6097464" cy="369332"/>
          </a:xfrm>
          <a:prstGeom prst="rect">
            <a:avLst/>
          </a:prstGeom>
          <a:noFill/>
        </p:spPr>
        <p:txBody>
          <a:bodyPr wrap="square">
            <a:spAutoFit/>
          </a:bodyPr>
          <a:lstStyle/>
          <a:p>
            <a:r>
              <a:rPr lang="en-IN" dirty="0"/>
              <a:t>Cart Page</a:t>
            </a:r>
          </a:p>
        </p:txBody>
      </p:sp>
    </p:spTree>
    <p:extLst>
      <p:ext uri="{BB962C8B-B14F-4D97-AF65-F5344CB8AC3E}">
        <p14:creationId xmlns:p14="http://schemas.microsoft.com/office/powerpoint/2010/main" val="204611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1C0362-2F47-141A-FABE-6062E8C0E6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4920" y="670741"/>
            <a:ext cx="9250680" cy="5281585"/>
          </a:xfrm>
          <a:prstGeom prst="rect">
            <a:avLst/>
          </a:prstGeom>
          <a:noFill/>
        </p:spPr>
      </p:pic>
      <p:sp>
        <p:nvSpPr>
          <p:cNvPr id="4" name="TextBox 3">
            <a:extLst>
              <a:ext uri="{FF2B5EF4-FFF2-40B4-BE49-F238E27FC236}">
                <a16:creationId xmlns:a16="http://schemas.microsoft.com/office/drawing/2014/main" id="{8B97FB3A-C00D-0B16-30B1-970A00EFBF50}"/>
              </a:ext>
            </a:extLst>
          </p:cNvPr>
          <p:cNvSpPr txBox="1"/>
          <p:nvPr/>
        </p:nvSpPr>
        <p:spPr>
          <a:xfrm>
            <a:off x="1264920" y="79103"/>
            <a:ext cx="6097464" cy="369332"/>
          </a:xfrm>
          <a:prstGeom prst="rect">
            <a:avLst/>
          </a:prstGeom>
          <a:noFill/>
        </p:spPr>
        <p:txBody>
          <a:bodyPr wrap="square">
            <a:spAutoFit/>
          </a:bodyPr>
          <a:lstStyle/>
          <a:p>
            <a:r>
              <a:rPr lang="en-IN" dirty="0"/>
              <a:t>Checkout Page</a:t>
            </a:r>
          </a:p>
        </p:txBody>
      </p:sp>
    </p:spTree>
    <p:extLst>
      <p:ext uri="{BB962C8B-B14F-4D97-AF65-F5344CB8AC3E}">
        <p14:creationId xmlns:p14="http://schemas.microsoft.com/office/powerpoint/2010/main" val="532386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492FD-8BFA-9492-BA18-E0C5D0D8D71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8784" y="1463040"/>
            <a:ext cx="7874431" cy="3573780"/>
          </a:xfrm>
          <a:prstGeom prst="rect">
            <a:avLst/>
          </a:prstGeom>
          <a:noFill/>
          <a:ln>
            <a:noFill/>
          </a:ln>
        </p:spPr>
      </p:pic>
      <p:sp>
        <p:nvSpPr>
          <p:cNvPr id="3" name="TextBox 2">
            <a:extLst>
              <a:ext uri="{FF2B5EF4-FFF2-40B4-BE49-F238E27FC236}">
                <a16:creationId xmlns:a16="http://schemas.microsoft.com/office/drawing/2014/main" id="{3D154315-05CF-7D09-4351-1CF5F574A552}"/>
              </a:ext>
            </a:extLst>
          </p:cNvPr>
          <p:cNvSpPr txBox="1"/>
          <p:nvPr/>
        </p:nvSpPr>
        <p:spPr>
          <a:xfrm>
            <a:off x="1949695" y="712149"/>
            <a:ext cx="6097464" cy="369332"/>
          </a:xfrm>
          <a:prstGeom prst="rect">
            <a:avLst/>
          </a:prstGeom>
          <a:noFill/>
        </p:spPr>
        <p:txBody>
          <a:bodyPr wrap="square">
            <a:spAutoFit/>
          </a:bodyPr>
          <a:lstStyle/>
          <a:p>
            <a:r>
              <a:rPr lang="en-IN" dirty="0"/>
              <a:t>User Dashboard page</a:t>
            </a:r>
          </a:p>
        </p:txBody>
      </p:sp>
    </p:spTree>
    <p:extLst>
      <p:ext uri="{BB962C8B-B14F-4D97-AF65-F5344CB8AC3E}">
        <p14:creationId xmlns:p14="http://schemas.microsoft.com/office/powerpoint/2010/main" val="2988692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B44F6-C680-6E04-3D44-9E1B2D5A4C2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0594" y="1554480"/>
            <a:ext cx="7530811" cy="3398520"/>
          </a:xfrm>
          <a:prstGeom prst="rect">
            <a:avLst/>
          </a:prstGeom>
          <a:noFill/>
          <a:ln>
            <a:noFill/>
          </a:ln>
        </p:spPr>
      </p:pic>
      <p:sp>
        <p:nvSpPr>
          <p:cNvPr id="3" name="TextBox 2">
            <a:extLst>
              <a:ext uri="{FF2B5EF4-FFF2-40B4-BE49-F238E27FC236}">
                <a16:creationId xmlns:a16="http://schemas.microsoft.com/office/drawing/2014/main" id="{F4E0E5F8-6B3B-F9C4-4DE0-0E49F4FE070E}"/>
              </a:ext>
            </a:extLst>
          </p:cNvPr>
          <p:cNvSpPr txBox="1"/>
          <p:nvPr/>
        </p:nvSpPr>
        <p:spPr>
          <a:xfrm>
            <a:off x="2257425" y="641811"/>
            <a:ext cx="6097464" cy="369332"/>
          </a:xfrm>
          <a:prstGeom prst="rect">
            <a:avLst/>
          </a:prstGeom>
          <a:noFill/>
        </p:spPr>
        <p:txBody>
          <a:bodyPr wrap="square">
            <a:spAutoFit/>
          </a:bodyPr>
          <a:lstStyle/>
          <a:p>
            <a:r>
              <a:rPr lang="en-IN" dirty="0"/>
              <a:t>User profile page</a:t>
            </a:r>
          </a:p>
        </p:txBody>
      </p:sp>
    </p:spTree>
    <p:extLst>
      <p:ext uri="{BB962C8B-B14F-4D97-AF65-F5344CB8AC3E}">
        <p14:creationId xmlns:p14="http://schemas.microsoft.com/office/powerpoint/2010/main" val="2310898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3B2621-D6E8-A46B-A092-B456733B9C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1578" y="1421636"/>
            <a:ext cx="8408843" cy="3794760"/>
          </a:xfrm>
          <a:prstGeom prst="rect">
            <a:avLst/>
          </a:prstGeom>
          <a:noFill/>
          <a:ln>
            <a:noFill/>
          </a:ln>
        </p:spPr>
      </p:pic>
      <p:sp>
        <p:nvSpPr>
          <p:cNvPr id="3" name="TextBox 2">
            <a:extLst>
              <a:ext uri="{FF2B5EF4-FFF2-40B4-BE49-F238E27FC236}">
                <a16:creationId xmlns:a16="http://schemas.microsoft.com/office/drawing/2014/main" id="{513C213A-BB65-CCF0-0412-5710FAED3D92}"/>
              </a:ext>
            </a:extLst>
          </p:cNvPr>
          <p:cNvSpPr txBox="1"/>
          <p:nvPr/>
        </p:nvSpPr>
        <p:spPr>
          <a:xfrm>
            <a:off x="1891578" y="685773"/>
            <a:ext cx="6097464" cy="369332"/>
          </a:xfrm>
          <a:prstGeom prst="rect">
            <a:avLst/>
          </a:prstGeom>
          <a:noFill/>
        </p:spPr>
        <p:txBody>
          <a:bodyPr wrap="square">
            <a:spAutoFit/>
          </a:bodyPr>
          <a:lstStyle/>
          <a:p>
            <a:r>
              <a:rPr lang="en-IN" dirty="0"/>
              <a:t>Order page</a:t>
            </a:r>
          </a:p>
        </p:txBody>
      </p:sp>
    </p:spTree>
    <p:extLst>
      <p:ext uri="{BB962C8B-B14F-4D97-AF65-F5344CB8AC3E}">
        <p14:creationId xmlns:p14="http://schemas.microsoft.com/office/powerpoint/2010/main" val="1213466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2"/>
          <p:cNvSpPr/>
          <p:nvPr/>
        </p:nvSpPr>
        <p:spPr>
          <a:xfrm rot="-6824096">
            <a:off x="7632691" y="-3139009"/>
            <a:ext cx="8294212" cy="70114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157" name="Google Shape;157;p12"/>
          <p:cNvSpPr txBox="1"/>
          <p:nvPr/>
        </p:nvSpPr>
        <p:spPr>
          <a:xfrm>
            <a:off x="880079" y="3020954"/>
            <a:ext cx="8244568" cy="1969770"/>
          </a:xfrm>
          <a:prstGeom prst="rect">
            <a:avLst/>
          </a:prstGeom>
          <a:noFill/>
          <a:ln>
            <a:noFill/>
          </a:ln>
        </p:spPr>
        <p:txBody>
          <a:bodyPr spcFirstLastPara="1" wrap="square" lIns="0" tIns="0" rIns="0" bIns="0" anchor="t" anchorCtr="0">
            <a:spAutoFit/>
          </a:bodyPr>
          <a:lstStyle/>
          <a:p>
            <a:pPr lvl="0"/>
            <a:r>
              <a:rPr lang="en-US" sz="6400" dirty="0">
                <a:latin typeface="Archivo Black" panose="020B0604020202020204" charset="0"/>
              </a:rPr>
              <a:t>NEED FOR THE NEW SYSTEM</a:t>
            </a:r>
            <a:endParaRPr sz="800" dirty="0"/>
          </a:p>
        </p:txBody>
      </p:sp>
      <p:sp>
        <p:nvSpPr>
          <p:cNvPr id="159" name="Google Shape;159;p12"/>
          <p:cNvSpPr/>
          <p:nvPr/>
        </p:nvSpPr>
        <p:spPr>
          <a:xfrm rot="4628311">
            <a:off x="-2288766" y="4245097"/>
            <a:ext cx="4924967" cy="416330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60950" tIns="60950" rIns="60950" bIns="60950" anchor="ctr" anchorCtr="0">
            <a:noAutofit/>
          </a:bodyPr>
          <a:lstStyle/>
          <a:p>
            <a:endParaRPr sz="1200"/>
          </a:p>
        </p:txBody>
      </p:sp>
      <p:sp>
        <p:nvSpPr>
          <p:cNvPr id="3" name="Rectangle 1"/>
          <p:cNvSpPr>
            <a:spLocks noChangeArrowheads="1"/>
          </p:cNvSpPr>
          <p:nvPr/>
        </p:nvSpPr>
        <p:spPr bwMode="auto">
          <a:xfrm>
            <a:off x="880079" y="1572730"/>
            <a:ext cx="225500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6400" dirty="0">
                <a:solidFill>
                  <a:schemeClr val="bg2"/>
                </a:solidFill>
                <a:latin typeface="Arial" panose="020B0604020202020204" pitchFamily="34" charset="0"/>
              </a:rPr>
              <a:t>1.2</a:t>
            </a:r>
            <a:br>
              <a:rPr lang="en-US" altLang="en-US" sz="1200" dirty="0">
                <a:latin typeface="Arial" panose="020B0604020202020204" pitchFamily="34" charset="0"/>
              </a:rPr>
            </a:br>
            <a:endParaRPr lang="en-US" altLang="en-US" sz="1200" dirty="0">
              <a:latin typeface="Arial" panose="020B0604020202020204" pitchFamily="34" charset="0"/>
            </a:endParaRPr>
          </a:p>
        </p:txBody>
      </p:sp>
    </p:spTree>
    <p:extLst>
      <p:ext uri="{BB962C8B-B14F-4D97-AF65-F5344CB8AC3E}">
        <p14:creationId xmlns:p14="http://schemas.microsoft.com/office/powerpoint/2010/main" val="2030338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6F0AAD-CCB4-129F-1E74-ACEC4CFDE7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888" y="1394460"/>
            <a:ext cx="8965770" cy="4069080"/>
          </a:xfrm>
          <a:prstGeom prst="rect">
            <a:avLst/>
          </a:prstGeom>
          <a:noFill/>
          <a:ln>
            <a:noFill/>
          </a:ln>
        </p:spPr>
      </p:pic>
      <p:sp>
        <p:nvSpPr>
          <p:cNvPr id="3" name="TextBox 2">
            <a:extLst>
              <a:ext uri="{FF2B5EF4-FFF2-40B4-BE49-F238E27FC236}">
                <a16:creationId xmlns:a16="http://schemas.microsoft.com/office/drawing/2014/main" id="{7E1CCC00-DC41-4359-8DBE-FAE4A942B24F}"/>
              </a:ext>
            </a:extLst>
          </p:cNvPr>
          <p:cNvSpPr txBox="1"/>
          <p:nvPr/>
        </p:nvSpPr>
        <p:spPr>
          <a:xfrm>
            <a:off x="1749888" y="747319"/>
            <a:ext cx="6097464" cy="369332"/>
          </a:xfrm>
          <a:prstGeom prst="rect">
            <a:avLst/>
          </a:prstGeom>
          <a:noFill/>
        </p:spPr>
        <p:txBody>
          <a:bodyPr wrap="square">
            <a:spAutoFit/>
          </a:bodyPr>
          <a:lstStyle/>
          <a:p>
            <a:r>
              <a:rPr lang="en-IN" dirty="0"/>
              <a:t>Order Details Page</a:t>
            </a:r>
          </a:p>
        </p:txBody>
      </p:sp>
    </p:spTree>
    <p:extLst>
      <p:ext uri="{BB962C8B-B14F-4D97-AF65-F5344CB8AC3E}">
        <p14:creationId xmlns:p14="http://schemas.microsoft.com/office/powerpoint/2010/main" val="1558870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80EC7-109D-7516-D72C-17A68F5F45A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032A67E-8992-C61B-434A-AFBFE95956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0839" y="1268492"/>
            <a:ext cx="8530322" cy="3882390"/>
          </a:xfrm>
          <a:prstGeom prst="rect">
            <a:avLst/>
          </a:prstGeom>
          <a:noFill/>
          <a:ln>
            <a:noFill/>
          </a:ln>
        </p:spPr>
      </p:pic>
      <p:sp>
        <p:nvSpPr>
          <p:cNvPr id="4" name="TextBox 3">
            <a:extLst>
              <a:ext uri="{FF2B5EF4-FFF2-40B4-BE49-F238E27FC236}">
                <a16:creationId xmlns:a16="http://schemas.microsoft.com/office/drawing/2014/main" id="{B02A1511-71BD-A204-C323-68CEF9A3B511}"/>
              </a:ext>
            </a:extLst>
          </p:cNvPr>
          <p:cNvSpPr txBox="1"/>
          <p:nvPr/>
        </p:nvSpPr>
        <p:spPr>
          <a:xfrm>
            <a:off x="1830839" y="457172"/>
            <a:ext cx="6097464" cy="369332"/>
          </a:xfrm>
          <a:prstGeom prst="rect">
            <a:avLst/>
          </a:prstGeom>
          <a:noFill/>
        </p:spPr>
        <p:txBody>
          <a:bodyPr wrap="square">
            <a:spAutoFit/>
          </a:bodyPr>
          <a:lstStyle/>
          <a:p>
            <a:r>
              <a:rPr lang="en-IN" dirty="0"/>
              <a:t>Review page </a:t>
            </a:r>
          </a:p>
        </p:txBody>
      </p:sp>
    </p:spTree>
    <p:extLst>
      <p:ext uri="{BB962C8B-B14F-4D97-AF65-F5344CB8AC3E}">
        <p14:creationId xmlns:p14="http://schemas.microsoft.com/office/powerpoint/2010/main" val="236030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B91BA-1EA1-E845-5128-7A5C616BA86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D8DB310-51A1-7512-3B8A-B0381E4762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4962" y="1356360"/>
            <a:ext cx="7887318" cy="3741420"/>
          </a:xfrm>
          <a:prstGeom prst="rect">
            <a:avLst/>
          </a:prstGeom>
          <a:noFill/>
          <a:ln>
            <a:noFill/>
          </a:ln>
        </p:spPr>
      </p:pic>
      <p:sp>
        <p:nvSpPr>
          <p:cNvPr id="4" name="TextBox 3">
            <a:extLst>
              <a:ext uri="{FF2B5EF4-FFF2-40B4-BE49-F238E27FC236}">
                <a16:creationId xmlns:a16="http://schemas.microsoft.com/office/drawing/2014/main" id="{E902ECC5-A8C5-0A7D-0B87-445B5147D1CF}"/>
              </a:ext>
            </a:extLst>
          </p:cNvPr>
          <p:cNvSpPr txBox="1"/>
          <p:nvPr/>
        </p:nvSpPr>
        <p:spPr>
          <a:xfrm>
            <a:off x="2734962" y="650603"/>
            <a:ext cx="6097464" cy="369332"/>
          </a:xfrm>
          <a:prstGeom prst="rect">
            <a:avLst/>
          </a:prstGeom>
          <a:noFill/>
        </p:spPr>
        <p:txBody>
          <a:bodyPr wrap="square">
            <a:spAutoFit/>
          </a:bodyPr>
          <a:lstStyle/>
          <a:p>
            <a:r>
              <a:rPr lang="en-IN" dirty="0"/>
              <a:t>About us page</a:t>
            </a:r>
          </a:p>
        </p:txBody>
      </p:sp>
    </p:spTree>
    <p:extLst>
      <p:ext uri="{BB962C8B-B14F-4D97-AF65-F5344CB8AC3E}">
        <p14:creationId xmlns:p14="http://schemas.microsoft.com/office/powerpoint/2010/main" val="35435204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DA40B-321C-BD31-712F-8C7ADA80A2E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BEEF0FC-CF49-00F7-25F0-8F85F28EDF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5780" y="1005840"/>
            <a:ext cx="8180439" cy="3901440"/>
          </a:xfrm>
          <a:prstGeom prst="rect">
            <a:avLst/>
          </a:prstGeom>
          <a:noFill/>
          <a:ln>
            <a:noFill/>
          </a:ln>
        </p:spPr>
      </p:pic>
      <p:sp>
        <p:nvSpPr>
          <p:cNvPr id="4" name="TextBox 3">
            <a:extLst>
              <a:ext uri="{FF2B5EF4-FFF2-40B4-BE49-F238E27FC236}">
                <a16:creationId xmlns:a16="http://schemas.microsoft.com/office/drawing/2014/main" id="{27C8786F-7750-5F66-2A90-85AE9D043616}"/>
              </a:ext>
            </a:extLst>
          </p:cNvPr>
          <p:cNvSpPr txBox="1"/>
          <p:nvPr/>
        </p:nvSpPr>
        <p:spPr>
          <a:xfrm>
            <a:off x="2005780" y="325288"/>
            <a:ext cx="6097464" cy="369332"/>
          </a:xfrm>
          <a:prstGeom prst="rect">
            <a:avLst/>
          </a:prstGeom>
          <a:noFill/>
        </p:spPr>
        <p:txBody>
          <a:bodyPr wrap="square">
            <a:spAutoFit/>
          </a:bodyPr>
          <a:lstStyle/>
          <a:p>
            <a:r>
              <a:rPr lang="en-IN" dirty="0"/>
              <a:t>Blog page</a:t>
            </a:r>
          </a:p>
        </p:txBody>
      </p:sp>
    </p:spTree>
    <p:extLst>
      <p:ext uri="{BB962C8B-B14F-4D97-AF65-F5344CB8AC3E}">
        <p14:creationId xmlns:p14="http://schemas.microsoft.com/office/powerpoint/2010/main" val="4238821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91717-EE59-D406-A072-EAB79CD06B6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3972D67-723E-ACF4-3142-D6CF95A8D42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2011680"/>
            <a:ext cx="5943600" cy="2834640"/>
          </a:xfrm>
          <a:prstGeom prst="rect">
            <a:avLst/>
          </a:prstGeom>
          <a:noFill/>
          <a:ln>
            <a:noFill/>
          </a:ln>
        </p:spPr>
      </p:pic>
      <p:sp>
        <p:nvSpPr>
          <p:cNvPr id="4" name="TextBox 3">
            <a:extLst>
              <a:ext uri="{FF2B5EF4-FFF2-40B4-BE49-F238E27FC236}">
                <a16:creationId xmlns:a16="http://schemas.microsoft.com/office/drawing/2014/main" id="{FCFD55C0-B4DE-96D6-B085-383A197F93C9}"/>
              </a:ext>
            </a:extLst>
          </p:cNvPr>
          <p:cNvSpPr txBox="1"/>
          <p:nvPr/>
        </p:nvSpPr>
        <p:spPr>
          <a:xfrm>
            <a:off x="2477233" y="1116596"/>
            <a:ext cx="6097464" cy="369332"/>
          </a:xfrm>
          <a:prstGeom prst="rect">
            <a:avLst/>
          </a:prstGeom>
          <a:noFill/>
        </p:spPr>
        <p:txBody>
          <a:bodyPr wrap="square">
            <a:spAutoFit/>
          </a:bodyPr>
          <a:lstStyle/>
          <a:p>
            <a:r>
              <a:rPr lang="en-IN" dirty="0"/>
              <a:t>Contact-us page</a:t>
            </a:r>
          </a:p>
        </p:txBody>
      </p:sp>
    </p:spTree>
    <p:extLst>
      <p:ext uri="{BB962C8B-B14F-4D97-AF65-F5344CB8AC3E}">
        <p14:creationId xmlns:p14="http://schemas.microsoft.com/office/powerpoint/2010/main" val="591860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8DCA4-D161-B20C-D773-58255E195C0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F61262-762B-3312-9039-6B2C0423D51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3759" y="1405652"/>
            <a:ext cx="8043241" cy="3794760"/>
          </a:xfrm>
          <a:prstGeom prst="rect">
            <a:avLst/>
          </a:prstGeom>
          <a:noFill/>
          <a:ln>
            <a:noFill/>
          </a:ln>
        </p:spPr>
      </p:pic>
      <p:sp>
        <p:nvSpPr>
          <p:cNvPr id="3" name="TextBox 2">
            <a:extLst>
              <a:ext uri="{FF2B5EF4-FFF2-40B4-BE49-F238E27FC236}">
                <a16:creationId xmlns:a16="http://schemas.microsoft.com/office/drawing/2014/main" id="{FE02A4AA-840B-E146-5CEC-9EBE8910C12B}"/>
              </a:ext>
            </a:extLst>
          </p:cNvPr>
          <p:cNvSpPr txBox="1"/>
          <p:nvPr/>
        </p:nvSpPr>
        <p:spPr>
          <a:xfrm>
            <a:off x="2151918" y="342873"/>
            <a:ext cx="6097464" cy="923330"/>
          </a:xfrm>
          <a:prstGeom prst="rect">
            <a:avLst/>
          </a:prstGeom>
          <a:noFill/>
        </p:spPr>
        <p:txBody>
          <a:bodyPr wrap="square">
            <a:spAutoFit/>
          </a:bodyPr>
          <a:lstStyle/>
          <a:p>
            <a:pPr algn="ctr"/>
            <a:r>
              <a:rPr lang="en-IN" dirty="0"/>
              <a:t>                            Admin side</a:t>
            </a:r>
          </a:p>
          <a:p>
            <a:endParaRPr lang="en-IN" dirty="0"/>
          </a:p>
          <a:p>
            <a:r>
              <a:rPr lang="en-IN" dirty="0"/>
              <a:t>Admin Dashboard page </a:t>
            </a:r>
          </a:p>
        </p:txBody>
      </p:sp>
    </p:spTree>
    <p:extLst>
      <p:ext uri="{BB962C8B-B14F-4D97-AF65-F5344CB8AC3E}">
        <p14:creationId xmlns:p14="http://schemas.microsoft.com/office/powerpoint/2010/main" val="2106562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F4AF9-8DFB-4472-CE69-F6BF5C8BE0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DDDCCD6-B65E-6FA3-5997-EDF3707995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3261" y="1524000"/>
            <a:ext cx="7445477" cy="3550920"/>
          </a:xfrm>
          <a:prstGeom prst="rect">
            <a:avLst/>
          </a:prstGeom>
          <a:noFill/>
          <a:ln>
            <a:noFill/>
          </a:ln>
        </p:spPr>
      </p:pic>
      <p:sp>
        <p:nvSpPr>
          <p:cNvPr id="3" name="TextBox 2">
            <a:extLst>
              <a:ext uri="{FF2B5EF4-FFF2-40B4-BE49-F238E27FC236}">
                <a16:creationId xmlns:a16="http://schemas.microsoft.com/office/drawing/2014/main" id="{73001C7E-B470-060E-E8D8-8DE107A6F6B5}"/>
              </a:ext>
            </a:extLst>
          </p:cNvPr>
          <p:cNvSpPr txBox="1"/>
          <p:nvPr/>
        </p:nvSpPr>
        <p:spPr>
          <a:xfrm>
            <a:off x="2283802" y="782488"/>
            <a:ext cx="6097464" cy="369332"/>
          </a:xfrm>
          <a:prstGeom prst="rect">
            <a:avLst/>
          </a:prstGeom>
          <a:noFill/>
        </p:spPr>
        <p:txBody>
          <a:bodyPr wrap="square">
            <a:spAutoFit/>
          </a:bodyPr>
          <a:lstStyle/>
          <a:p>
            <a:r>
              <a:rPr lang="en-IN" dirty="0"/>
              <a:t>Banner page</a:t>
            </a:r>
          </a:p>
        </p:txBody>
      </p:sp>
    </p:spTree>
    <p:extLst>
      <p:ext uri="{BB962C8B-B14F-4D97-AF65-F5344CB8AC3E}">
        <p14:creationId xmlns:p14="http://schemas.microsoft.com/office/powerpoint/2010/main" val="41799583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95255-E045-213E-79A6-54DB036D3C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110E254-A9F8-0315-C028-B1B1BF0292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3041" y="1007102"/>
            <a:ext cx="9325959" cy="4471678"/>
          </a:xfrm>
          <a:prstGeom prst="rect">
            <a:avLst/>
          </a:prstGeom>
          <a:noFill/>
          <a:ln>
            <a:noFill/>
          </a:ln>
        </p:spPr>
      </p:pic>
      <p:sp>
        <p:nvSpPr>
          <p:cNvPr id="3" name="TextBox 2">
            <a:extLst>
              <a:ext uri="{FF2B5EF4-FFF2-40B4-BE49-F238E27FC236}">
                <a16:creationId xmlns:a16="http://schemas.microsoft.com/office/drawing/2014/main" id="{2712C234-569B-1037-E407-B824795877F0}"/>
              </a:ext>
            </a:extLst>
          </p:cNvPr>
          <p:cNvSpPr txBox="1"/>
          <p:nvPr/>
        </p:nvSpPr>
        <p:spPr>
          <a:xfrm>
            <a:off x="1723041" y="501134"/>
            <a:ext cx="6097464" cy="369332"/>
          </a:xfrm>
          <a:prstGeom prst="rect">
            <a:avLst/>
          </a:prstGeom>
          <a:noFill/>
        </p:spPr>
        <p:txBody>
          <a:bodyPr wrap="square">
            <a:spAutoFit/>
          </a:bodyPr>
          <a:lstStyle/>
          <a:p>
            <a:r>
              <a:rPr lang="en-IN" dirty="0"/>
              <a:t>Add Banner Page</a:t>
            </a:r>
          </a:p>
        </p:txBody>
      </p:sp>
    </p:spTree>
    <p:extLst>
      <p:ext uri="{BB962C8B-B14F-4D97-AF65-F5344CB8AC3E}">
        <p14:creationId xmlns:p14="http://schemas.microsoft.com/office/powerpoint/2010/main" val="2673612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B276B-9B04-5457-69A0-3295151AD4D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A0C569-EA24-EE8B-96DF-23E53789256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8570" y="1847850"/>
            <a:ext cx="6666470" cy="3162300"/>
          </a:xfrm>
          <a:prstGeom prst="rect">
            <a:avLst/>
          </a:prstGeom>
          <a:noFill/>
          <a:ln>
            <a:noFill/>
          </a:ln>
        </p:spPr>
      </p:pic>
      <p:sp>
        <p:nvSpPr>
          <p:cNvPr id="3" name="TextBox 2">
            <a:extLst>
              <a:ext uri="{FF2B5EF4-FFF2-40B4-BE49-F238E27FC236}">
                <a16:creationId xmlns:a16="http://schemas.microsoft.com/office/drawing/2014/main" id="{24CA85AF-103A-8F1D-F447-33CFFE6BF3B6}"/>
              </a:ext>
            </a:extLst>
          </p:cNvPr>
          <p:cNvSpPr txBox="1"/>
          <p:nvPr/>
        </p:nvSpPr>
        <p:spPr>
          <a:xfrm>
            <a:off x="2969602" y="1011087"/>
            <a:ext cx="6097464" cy="369332"/>
          </a:xfrm>
          <a:prstGeom prst="rect">
            <a:avLst/>
          </a:prstGeom>
          <a:noFill/>
        </p:spPr>
        <p:txBody>
          <a:bodyPr wrap="square">
            <a:spAutoFit/>
          </a:bodyPr>
          <a:lstStyle/>
          <a:p>
            <a:r>
              <a:rPr lang="en-IN" dirty="0"/>
              <a:t>Category Page</a:t>
            </a:r>
          </a:p>
        </p:txBody>
      </p:sp>
    </p:spTree>
    <p:extLst>
      <p:ext uri="{BB962C8B-B14F-4D97-AF65-F5344CB8AC3E}">
        <p14:creationId xmlns:p14="http://schemas.microsoft.com/office/powerpoint/2010/main" val="137634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70702-8F5D-A90E-BAF5-DABE07B0FE3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9D7B55A-0E38-841C-9E8C-215570645B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0452" y="1371600"/>
            <a:ext cx="7831095" cy="3714750"/>
          </a:xfrm>
          <a:prstGeom prst="rect">
            <a:avLst/>
          </a:prstGeom>
          <a:noFill/>
          <a:ln>
            <a:noFill/>
          </a:ln>
        </p:spPr>
      </p:pic>
      <p:sp>
        <p:nvSpPr>
          <p:cNvPr id="3" name="TextBox 2">
            <a:extLst>
              <a:ext uri="{FF2B5EF4-FFF2-40B4-BE49-F238E27FC236}">
                <a16:creationId xmlns:a16="http://schemas.microsoft.com/office/drawing/2014/main" id="{48530223-B03C-F28C-9388-B646DA9DF3F7}"/>
              </a:ext>
            </a:extLst>
          </p:cNvPr>
          <p:cNvSpPr txBox="1"/>
          <p:nvPr/>
        </p:nvSpPr>
        <p:spPr>
          <a:xfrm>
            <a:off x="2180452" y="615434"/>
            <a:ext cx="6097464" cy="369332"/>
          </a:xfrm>
          <a:prstGeom prst="rect">
            <a:avLst/>
          </a:prstGeom>
          <a:noFill/>
        </p:spPr>
        <p:txBody>
          <a:bodyPr wrap="square">
            <a:spAutoFit/>
          </a:bodyPr>
          <a:lstStyle/>
          <a:p>
            <a:r>
              <a:rPr lang="en-IN" dirty="0"/>
              <a:t>Add Category Page</a:t>
            </a:r>
          </a:p>
        </p:txBody>
      </p:sp>
    </p:spTree>
    <p:extLst>
      <p:ext uri="{BB962C8B-B14F-4D97-AF65-F5344CB8AC3E}">
        <p14:creationId xmlns:p14="http://schemas.microsoft.com/office/powerpoint/2010/main" val="422156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5880" y="360680"/>
            <a:ext cx="10134600" cy="7639784"/>
          </a:xfrm>
          <a:prstGeom prst="rect">
            <a:avLst/>
          </a:prstGeom>
        </p:spPr>
        <p:txBody>
          <a:bodyPr wrap="square">
            <a:spAutoFit/>
          </a:bodyPr>
          <a:lstStyle/>
          <a:p>
            <a:pPr algn="just">
              <a:lnSpc>
                <a:spcPct val="107000"/>
              </a:lnSpc>
              <a:spcAft>
                <a:spcPts val="800"/>
              </a:spcAft>
              <a:buNone/>
            </a:pPr>
            <a:r>
              <a:rPr lang="en-IN" sz="1400" b="1" dirty="0">
                <a:effectLst/>
                <a:latin typeface="Times New Roman" panose="02020603050405020304" pitchFamily="18" charset="0"/>
                <a:ea typeface="Times New Roman" panose="02020603050405020304" pitchFamily="18" charset="0"/>
              </a:rPr>
              <a:t>1. Better Product Display</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High-quality images and clear descriptions help customers choose better.</a:t>
            </a:r>
            <a:endParaRPr lang="en-IN" sz="14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Well-organized categories make browsing easier.</a:t>
            </a:r>
            <a:endParaRPr lang="en-IN" sz="1400" dirty="0">
              <a:effectLst/>
              <a:latin typeface="Noto Sans Symbols"/>
              <a:ea typeface="Noto Sans Symbols"/>
              <a:cs typeface="Noto Sans Symbols"/>
            </a:endParaRPr>
          </a:p>
          <a:p>
            <a:pPr algn="just">
              <a:lnSpc>
                <a:spcPct val="107000"/>
              </a:lnSpc>
              <a:spcAft>
                <a:spcPts val="800"/>
              </a:spcAft>
              <a:buNone/>
            </a:pPr>
            <a:r>
              <a:rPr lang="en-IN" sz="1400" b="1" dirty="0">
                <a:effectLst/>
                <a:latin typeface="Times New Roman" panose="02020603050405020304" pitchFamily="18" charset="0"/>
                <a:ea typeface="Times New Roman" panose="02020603050405020304" pitchFamily="18" charset="0"/>
              </a:rPr>
              <a:t>2. Improved Customer Experience</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Wishlist, personalized recommendations, and loyalty programs keep customers engaged.</a:t>
            </a:r>
            <a:endParaRPr lang="en-IN" sz="14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A smooth and easy-to-use website makes shopping hassle-free.</a:t>
            </a:r>
            <a:endParaRPr lang="en-IN" sz="1400" dirty="0">
              <a:effectLst/>
              <a:latin typeface="Noto Sans Symbols"/>
              <a:ea typeface="Noto Sans Symbols"/>
              <a:cs typeface="Noto Sans Symbols"/>
            </a:endParaRPr>
          </a:p>
          <a:p>
            <a:pPr algn="just">
              <a:lnSpc>
                <a:spcPct val="107000"/>
              </a:lnSpc>
              <a:spcAft>
                <a:spcPts val="800"/>
              </a:spcAft>
              <a:buNone/>
            </a:pPr>
            <a:r>
              <a:rPr lang="en-IN" sz="1400" b="1" dirty="0">
                <a:effectLst/>
                <a:latin typeface="Times New Roman" panose="02020603050405020304" pitchFamily="18" charset="0"/>
                <a:ea typeface="Times New Roman" panose="02020603050405020304" pitchFamily="18" charset="0"/>
              </a:rPr>
              <a:t>3. Clear Product Information</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Accurate size guides, fabric details, and reviews help customers make the right choice.</a:t>
            </a:r>
            <a:endParaRPr lang="en-IN" sz="14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This reduces returns and increases customer satisfaction.</a:t>
            </a:r>
            <a:endParaRPr lang="en-IN" sz="1400" dirty="0">
              <a:effectLst/>
              <a:latin typeface="Noto Sans Symbols"/>
              <a:ea typeface="Noto Sans Symbols"/>
              <a:cs typeface="Noto Sans Symbols"/>
            </a:endParaRPr>
          </a:p>
          <a:p>
            <a:pPr algn="just">
              <a:lnSpc>
                <a:spcPct val="107000"/>
              </a:lnSpc>
              <a:spcAft>
                <a:spcPts val="800"/>
              </a:spcAft>
              <a:buNone/>
            </a:pPr>
            <a:r>
              <a:rPr lang="en-IN" sz="1400" b="1" dirty="0">
                <a:effectLst/>
                <a:latin typeface="Times New Roman" panose="02020603050405020304" pitchFamily="18" charset="0"/>
                <a:ea typeface="Times New Roman" panose="02020603050405020304" pitchFamily="18" charset="0"/>
              </a:rPr>
              <a:t>4. Safe and Secure Payments</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Customers need a secure payment system to trust the website.</a:t>
            </a:r>
            <a:endParaRPr lang="en-IN" sz="14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Multiple payment options like  credit/debit cards, and cash should be available.</a:t>
            </a:r>
            <a:endParaRPr lang="en-IN" sz="1400" dirty="0">
              <a:effectLst/>
              <a:latin typeface="Noto Sans Symbols"/>
              <a:ea typeface="Noto Sans Symbols"/>
              <a:cs typeface="Noto Sans Symbols"/>
            </a:endParaRPr>
          </a:p>
          <a:p>
            <a:pPr algn="just">
              <a:lnSpc>
                <a:spcPct val="107000"/>
              </a:lnSpc>
              <a:spcAft>
                <a:spcPts val="800"/>
              </a:spcAft>
              <a:buNone/>
            </a:pPr>
            <a:r>
              <a:rPr lang="en-IN" sz="1400" b="1" dirty="0">
                <a:effectLst/>
                <a:latin typeface="Times New Roman" panose="02020603050405020304" pitchFamily="18" charset="0"/>
                <a:ea typeface="Times New Roman" panose="02020603050405020304" pitchFamily="18" charset="0"/>
              </a:rPr>
              <a:t>5. Fast and Reliable Delivery</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Customers expect quick deliveries with proper tracking.</a:t>
            </a:r>
            <a:endParaRPr lang="en-IN" sz="14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Providing estimated delivery times and express shipping options builds trust.</a:t>
            </a:r>
            <a:endParaRPr lang="en-IN" sz="1400" dirty="0">
              <a:effectLst/>
              <a:latin typeface="Noto Sans Symbols"/>
              <a:ea typeface="Noto Sans Symbols"/>
              <a:cs typeface="Noto Sans Symbols"/>
            </a:endParaRPr>
          </a:p>
          <a:p>
            <a:pPr algn="just">
              <a:lnSpc>
                <a:spcPct val="107000"/>
              </a:lnSpc>
              <a:spcAft>
                <a:spcPts val="800"/>
              </a:spcAft>
              <a:buNone/>
            </a:pPr>
            <a:r>
              <a:rPr lang="en-IN" sz="1400" b="1" dirty="0">
                <a:effectLst/>
                <a:latin typeface="Times New Roman" panose="02020603050405020304" pitchFamily="18" charset="0"/>
                <a:ea typeface="Times New Roman" panose="02020603050405020304" pitchFamily="18" charset="0"/>
              </a:rPr>
              <a:t>6. Easy Order Tracking</a:t>
            </a:r>
            <a:endParaRPr lang="en-IN" sz="14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Customers should be able to track their orders.</a:t>
            </a:r>
            <a:endParaRPr lang="en-IN" sz="1400" dirty="0">
              <a:effectLst/>
              <a:latin typeface="Noto Sans Symbols"/>
              <a:ea typeface="Noto Sans Symbols"/>
              <a:cs typeface="Noto Sans Symbols"/>
            </a:endParaRPr>
          </a:p>
          <a:p>
            <a:pPr marL="342900" lvl="0" indent="-342900" algn="just">
              <a:lnSpc>
                <a:spcPct val="107000"/>
              </a:lnSpc>
              <a:spcAft>
                <a:spcPts val="800"/>
              </a:spcAft>
              <a:buSzPts val="1000"/>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cs typeface="Noto Sans Symbols"/>
              </a:rPr>
              <a:t>Notifications for order confirmation, shipping, and delivery updates improve the experience.</a:t>
            </a:r>
            <a:endParaRPr lang="en-IN" sz="1400" dirty="0">
              <a:effectLst/>
              <a:latin typeface="Noto Sans Symbols"/>
              <a:ea typeface="Noto Sans Symbols"/>
              <a:cs typeface="Noto Sans Symbols"/>
            </a:endParaRPr>
          </a:p>
          <a:p>
            <a:pPr algn="just">
              <a:lnSpc>
                <a:spcPct val="107000"/>
              </a:lnSpc>
              <a:spcAft>
                <a:spcPts val="800"/>
              </a:spcAft>
              <a:buNone/>
            </a:pPr>
            <a:r>
              <a:rPr lang="en-IN" sz="1400" dirty="0">
                <a:effectLst/>
                <a:latin typeface="Times New Roman" panose="02020603050405020304" pitchFamily="18" charset="0"/>
                <a:ea typeface="Times New Roman" panose="02020603050405020304" pitchFamily="18" charset="0"/>
              </a:rPr>
              <a:t> </a:t>
            </a:r>
            <a:endParaRPr lang="en-IN" sz="1400" dirty="0">
              <a:effectLst/>
              <a:latin typeface="Calibri" panose="020F0502020204030204" pitchFamily="34" charset="0"/>
              <a:ea typeface="Calibri" panose="020F0502020204030204" pitchFamily="34" charset="0"/>
            </a:endParaRPr>
          </a:p>
          <a:p>
            <a:pPr>
              <a:lnSpc>
                <a:spcPct val="107000"/>
              </a:lnSpc>
              <a:spcAft>
                <a:spcPts val="800"/>
              </a:spcAft>
              <a:buNone/>
            </a:pPr>
            <a:r>
              <a:rPr lang="en-IN" sz="1400" dirty="0">
                <a:effectLst/>
                <a:latin typeface="Times New Roman" panose="02020603050405020304" pitchFamily="18" charset="0"/>
                <a:ea typeface="Times New Roman" panose="02020603050405020304" pitchFamily="18" charset="0"/>
              </a:rPr>
              <a:t> </a:t>
            </a:r>
            <a:endParaRPr lang="en-IN" sz="1400" dirty="0">
              <a:effectLst/>
              <a:latin typeface="Calibri" panose="020F0502020204030204" pitchFamily="34" charset="0"/>
              <a:ea typeface="Calibri" panose="020F0502020204030204" pitchFamily="34" charset="0"/>
            </a:endParaRPr>
          </a:p>
          <a:p>
            <a:pPr algn="ctr">
              <a:lnSpc>
                <a:spcPct val="107000"/>
              </a:lnSpc>
              <a:spcAft>
                <a:spcPts val="800"/>
              </a:spcAft>
              <a:buNone/>
            </a:pPr>
            <a:r>
              <a:rPr lang="en-IN" sz="1400" b="1" u="none" strike="noStrike" dirty="0">
                <a:effectLst/>
                <a:latin typeface="Times New Roman" panose="02020603050405020304" pitchFamily="18" charset="0"/>
                <a:ea typeface="Times New Roman" panose="02020603050405020304" pitchFamily="18" charset="0"/>
              </a:rPr>
              <a:t> </a:t>
            </a:r>
            <a:endParaRPr lang="en-IN" sz="1400" dirty="0">
              <a:effectLst/>
              <a:latin typeface="Calibri" panose="020F0502020204030204" pitchFamily="34" charset="0"/>
              <a:ea typeface="Calibri" panose="020F0502020204030204" pitchFamily="34" charset="0"/>
            </a:endParaRPr>
          </a:p>
          <a:p>
            <a:pPr algn="ctr">
              <a:lnSpc>
                <a:spcPct val="107000"/>
              </a:lnSpc>
              <a:spcAft>
                <a:spcPts val="800"/>
              </a:spcAft>
              <a:buNone/>
            </a:pPr>
            <a:r>
              <a:rPr lang="en-IN" sz="1400" b="1" u="none" strike="noStrike" dirty="0">
                <a:effectLst/>
                <a:latin typeface="Times New Roman" panose="02020603050405020304" pitchFamily="18" charset="0"/>
                <a:ea typeface="Times New Roman" panose="02020603050405020304" pitchFamily="18" charset="0"/>
              </a:rPr>
              <a:t> </a:t>
            </a:r>
            <a:endParaRPr lang="en-IN" sz="1400" dirty="0">
              <a:effectLst/>
              <a:latin typeface="Calibri" panose="020F0502020204030204" pitchFamily="34" charset="0"/>
              <a:ea typeface="Calibri" panose="020F0502020204030204" pitchFamily="34" charset="0"/>
            </a:endParaRPr>
          </a:p>
          <a:p>
            <a:pPr algn="ctr">
              <a:lnSpc>
                <a:spcPct val="107000"/>
              </a:lnSpc>
              <a:spcAft>
                <a:spcPts val="800"/>
              </a:spcAft>
            </a:pPr>
            <a:r>
              <a:rPr lang="en-IN" sz="1400" b="1" u="none" strike="noStrike" dirty="0">
                <a:effectLst/>
                <a:latin typeface="Times New Roman" panose="02020603050405020304" pitchFamily="18" charset="0"/>
                <a:ea typeface="Times New Roman" panose="02020603050405020304" pitchFamily="18" charset="0"/>
              </a:rPr>
              <a:t> </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37407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C86E1-6F54-2BEF-06F9-3ABD3FE60CF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FD1D31A-41EC-CB63-4E5B-262F3CCFFF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2864" y="1143000"/>
            <a:ext cx="8102736" cy="3874770"/>
          </a:xfrm>
          <a:prstGeom prst="rect">
            <a:avLst/>
          </a:prstGeom>
          <a:noFill/>
          <a:ln>
            <a:noFill/>
          </a:ln>
        </p:spPr>
      </p:pic>
      <p:sp>
        <p:nvSpPr>
          <p:cNvPr id="6" name="TextBox 5">
            <a:extLst>
              <a:ext uri="{FF2B5EF4-FFF2-40B4-BE49-F238E27FC236}">
                <a16:creationId xmlns:a16="http://schemas.microsoft.com/office/drawing/2014/main" id="{53A67C04-FD6C-CAA6-5BE1-D5DC72AEB312}"/>
              </a:ext>
            </a:extLst>
          </p:cNvPr>
          <p:cNvSpPr txBox="1"/>
          <p:nvPr/>
        </p:nvSpPr>
        <p:spPr>
          <a:xfrm>
            <a:off x="2318972" y="492342"/>
            <a:ext cx="6097464" cy="369332"/>
          </a:xfrm>
          <a:prstGeom prst="rect">
            <a:avLst/>
          </a:prstGeom>
          <a:noFill/>
        </p:spPr>
        <p:txBody>
          <a:bodyPr wrap="square">
            <a:spAutoFit/>
          </a:bodyPr>
          <a:lstStyle/>
          <a:p>
            <a:r>
              <a:rPr lang="en-IN" dirty="0"/>
              <a:t>Product Page </a:t>
            </a:r>
          </a:p>
        </p:txBody>
      </p:sp>
    </p:spTree>
    <p:extLst>
      <p:ext uri="{BB962C8B-B14F-4D97-AF65-F5344CB8AC3E}">
        <p14:creationId xmlns:p14="http://schemas.microsoft.com/office/powerpoint/2010/main" val="3275172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77995-CAD8-564B-5273-1442F2538DB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8D237E0-CC6E-CBB8-5BA4-E52A2E59246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3356" y="1463040"/>
            <a:ext cx="7157884" cy="3413760"/>
          </a:xfrm>
          <a:prstGeom prst="rect">
            <a:avLst/>
          </a:prstGeom>
          <a:noFill/>
          <a:ln>
            <a:noFill/>
          </a:ln>
        </p:spPr>
      </p:pic>
      <p:sp>
        <p:nvSpPr>
          <p:cNvPr id="4" name="TextBox 3">
            <a:extLst>
              <a:ext uri="{FF2B5EF4-FFF2-40B4-BE49-F238E27FC236}">
                <a16:creationId xmlns:a16="http://schemas.microsoft.com/office/drawing/2014/main" id="{75A293ED-263D-29B7-04A0-B9294DDD32D4}"/>
              </a:ext>
            </a:extLst>
          </p:cNvPr>
          <p:cNvSpPr txBox="1"/>
          <p:nvPr/>
        </p:nvSpPr>
        <p:spPr>
          <a:xfrm>
            <a:off x="2653079" y="685772"/>
            <a:ext cx="6097464" cy="369332"/>
          </a:xfrm>
          <a:prstGeom prst="rect">
            <a:avLst/>
          </a:prstGeom>
          <a:noFill/>
        </p:spPr>
        <p:txBody>
          <a:bodyPr wrap="square">
            <a:spAutoFit/>
          </a:bodyPr>
          <a:lstStyle/>
          <a:p>
            <a:r>
              <a:rPr lang="en-IN" dirty="0"/>
              <a:t>Add Product Page</a:t>
            </a:r>
          </a:p>
        </p:txBody>
      </p:sp>
    </p:spTree>
    <p:extLst>
      <p:ext uri="{BB962C8B-B14F-4D97-AF65-F5344CB8AC3E}">
        <p14:creationId xmlns:p14="http://schemas.microsoft.com/office/powerpoint/2010/main" val="17296154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8C82-1C7F-CACA-C6D3-C22FE87BE95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26DD57A-793D-7EDC-F4B5-9CA1334C497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6058" y="1203960"/>
            <a:ext cx="7599883" cy="3653790"/>
          </a:xfrm>
          <a:prstGeom prst="rect">
            <a:avLst/>
          </a:prstGeom>
          <a:noFill/>
          <a:ln>
            <a:noFill/>
          </a:ln>
        </p:spPr>
      </p:pic>
      <p:sp>
        <p:nvSpPr>
          <p:cNvPr id="4" name="TextBox 3">
            <a:extLst>
              <a:ext uri="{FF2B5EF4-FFF2-40B4-BE49-F238E27FC236}">
                <a16:creationId xmlns:a16="http://schemas.microsoft.com/office/drawing/2014/main" id="{C0B7925F-0359-BA7C-0E4A-DB1DB4526B6F}"/>
              </a:ext>
            </a:extLst>
          </p:cNvPr>
          <p:cNvSpPr txBox="1"/>
          <p:nvPr/>
        </p:nvSpPr>
        <p:spPr>
          <a:xfrm>
            <a:off x="2296058" y="685772"/>
            <a:ext cx="6097464" cy="369332"/>
          </a:xfrm>
          <a:prstGeom prst="rect">
            <a:avLst/>
          </a:prstGeom>
          <a:noFill/>
        </p:spPr>
        <p:txBody>
          <a:bodyPr wrap="square">
            <a:spAutoFit/>
          </a:bodyPr>
          <a:lstStyle/>
          <a:p>
            <a:r>
              <a:rPr lang="en-IN" dirty="0"/>
              <a:t>Order Page</a:t>
            </a:r>
          </a:p>
        </p:txBody>
      </p:sp>
    </p:spTree>
    <p:extLst>
      <p:ext uri="{BB962C8B-B14F-4D97-AF65-F5344CB8AC3E}">
        <p14:creationId xmlns:p14="http://schemas.microsoft.com/office/powerpoint/2010/main" val="14891173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ADC34-02FF-C68E-0095-44DF69DC300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97B478B-3061-03B3-7182-5E7315D84E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3826" y="975360"/>
            <a:ext cx="8244348" cy="3931920"/>
          </a:xfrm>
          <a:prstGeom prst="rect">
            <a:avLst/>
          </a:prstGeom>
          <a:noFill/>
          <a:ln>
            <a:noFill/>
          </a:ln>
        </p:spPr>
      </p:pic>
      <p:sp>
        <p:nvSpPr>
          <p:cNvPr id="4" name="TextBox 3">
            <a:extLst>
              <a:ext uri="{FF2B5EF4-FFF2-40B4-BE49-F238E27FC236}">
                <a16:creationId xmlns:a16="http://schemas.microsoft.com/office/drawing/2014/main" id="{EFF3C2B3-7091-D09E-B91D-992FA7A43772}"/>
              </a:ext>
            </a:extLst>
          </p:cNvPr>
          <p:cNvSpPr txBox="1"/>
          <p:nvPr/>
        </p:nvSpPr>
        <p:spPr>
          <a:xfrm>
            <a:off x="1973826" y="395626"/>
            <a:ext cx="6097464" cy="369332"/>
          </a:xfrm>
          <a:prstGeom prst="rect">
            <a:avLst/>
          </a:prstGeom>
          <a:noFill/>
        </p:spPr>
        <p:txBody>
          <a:bodyPr wrap="square">
            <a:spAutoFit/>
          </a:bodyPr>
          <a:lstStyle/>
          <a:p>
            <a:r>
              <a:rPr lang="en-IN" dirty="0"/>
              <a:t>Change Order Status Page</a:t>
            </a:r>
          </a:p>
        </p:txBody>
      </p:sp>
    </p:spTree>
    <p:extLst>
      <p:ext uri="{BB962C8B-B14F-4D97-AF65-F5344CB8AC3E}">
        <p14:creationId xmlns:p14="http://schemas.microsoft.com/office/powerpoint/2010/main" val="6008828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FAC75-AB5E-929A-5292-F0C172B4628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D0681E5-F8A7-80D5-3856-1C0D921CE1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2996" y="1478280"/>
            <a:ext cx="7433484" cy="3554730"/>
          </a:xfrm>
          <a:prstGeom prst="rect">
            <a:avLst/>
          </a:prstGeom>
          <a:noFill/>
          <a:ln>
            <a:noFill/>
          </a:ln>
        </p:spPr>
      </p:pic>
      <p:sp>
        <p:nvSpPr>
          <p:cNvPr id="4" name="TextBox 3">
            <a:extLst>
              <a:ext uri="{FF2B5EF4-FFF2-40B4-BE49-F238E27FC236}">
                <a16:creationId xmlns:a16="http://schemas.microsoft.com/office/drawing/2014/main" id="{B5E545BF-1140-ABBE-D6C4-3935A44D439E}"/>
              </a:ext>
            </a:extLst>
          </p:cNvPr>
          <p:cNvSpPr txBox="1"/>
          <p:nvPr/>
        </p:nvSpPr>
        <p:spPr>
          <a:xfrm>
            <a:off x="2406894" y="756110"/>
            <a:ext cx="6097464" cy="369332"/>
          </a:xfrm>
          <a:prstGeom prst="rect">
            <a:avLst/>
          </a:prstGeom>
          <a:noFill/>
        </p:spPr>
        <p:txBody>
          <a:bodyPr wrap="square">
            <a:spAutoFit/>
          </a:bodyPr>
          <a:lstStyle/>
          <a:p>
            <a:r>
              <a:rPr lang="en-IN" dirty="0"/>
              <a:t>Order Details Page</a:t>
            </a:r>
          </a:p>
        </p:txBody>
      </p:sp>
    </p:spTree>
    <p:extLst>
      <p:ext uri="{BB962C8B-B14F-4D97-AF65-F5344CB8AC3E}">
        <p14:creationId xmlns:p14="http://schemas.microsoft.com/office/powerpoint/2010/main" val="34627963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E9AA9-F441-6CB3-A0E1-15529EE83DB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2B6056E-07C7-AB45-DB5C-7AA96A89437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2807" y="1036320"/>
            <a:ext cx="8438641" cy="4046220"/>
          </a:xfrm>
          <a:prstGeom prst="rect">
            <a:avLst/>
          </a:prstGeom>
          <a:noFill/>
          <a:ln>
            <a:noFill/>
          </a:ln>
        </p:spPr>
      </p:pic>
      <p:sp>
        <p:nvSpPr>
          <p:cNvPr id="4" name="TextBox 3">
            <a:extLst>
              <a:ext uri="{FF2B5EF4-FFF2-40B4-BE49-F238E27FC236}">
                <a16:creationId xmlns:a16="http://schemas.microsoft.com/office/drawing/2014/main" id="{79715A6F-D8A5-6488-5ACF-EC344DC4891D}"/>
              </a:ext>
            </a:extLst>
          </p:cNvPr>
          <p:cNvSpPr txBox="1"/>
          <p:nvPr/>
        </p:nvSpPr>
        <p:spPr>
          <a:xfrm>
            <a:off x="1675223" y="360457"/>
            <a:ext cx="6097464" cy="369332"/>
          </a:xfrm>
          <a:prstGeom prst="rect">
            <a:avLst/>
          </a:prstGeom>
          <a:noFill/>
        </p:spPr>
        <p:txBody>
          <a:bodyPr wrap="square">
            <a:spAutoFit/>
          </a:bodyPr>
          <a:lstStyle/>
          <a:p>
            <a:r>
              <a:rPr lang="en-IN" dirty="0"/>
              <a:t>Brand Page</a:t>
            </a:r>
          </a:p>
        </p:txBody>
      </p:sp>
    </p:spTree>
    <p:extLst>
      <p:ext uri="{BB962C8B-B14F-4D97-AF65-F5344CB8AC3E}">
        <p14:creationId xmlns:p14="http://schemas.microsoft.com/office/powerpoint/2010/main" val="14432733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7299F-4B90-F335-345B-47EB099FF8F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6F086F7-735F-93C2-7442-57002440033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6397" y="1432560"/>
            <a:ext cx="7082923" cy="3387090"/>
          </a:xfrm>
          <a:prstGeom prst="rect">
            <a:avLst/>
          </a:prstGeom>
          <a:noFill/>
          <a:ln>
            <a:noFill/>
          </a:ln>
        </p:spPr>
      </p:pic>
      <p:sp>
        <p:nvSpPr>
          <p:cNvPr id="3" name="TextBox 2">
            <a:extLst>
              <a:ext uri="{FF2B5EF4-FFF2-40B4-BE49-F238E27FC236}">
                <a16:creationId xmlns:a16="http://schemas.microsoft.com/office/drawing/2014/main" id="{4DEE6CE9-44A1-99F3-2E5B-C207EBC42AC0}"/>
              </a:ext>
            </a:extLst>
          </p:cNvPr>
          <p:cNvSpPr txBox="1"/>
          <p:nvPr/>
        </p:nvSpPr>
        <p:spPr>
          <a:xfrm>
            <a:off x="2644287" y="800072"/>
            <a:ext cx="6097464" cy="369332"/>
          </a:xfrm>
          <a:prstGeom prst="rect">
            <a:avLst/>
          </a:prstGeom>
          <a:noFill/>
        </p:spPr>
        <p:txBody>
          <a:bodyPr wrap="square">
            <a:spAutoFit/>
          </a:bodyPr>
          <a:lstStyle/>
          <a:p>
            <a:r>
              <a:rPr lang="en-IN" dirty="0"/>
              <a:t>Add Brand Page</a:t>
            </a:r>
          </a:p>
        </p:txBody>
      </p:sp>
    </p:spTree>
    <p:extLst>
      <p:ext uri="{BB962C8B-B14F-4D97-AF65-F5344CB8AC3E}">
        <p14:creationId xmlns:p14="http://schemas.microsoft.com/office/powerpoint/2010/main" val="3050596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18735-5DED-CD72-2EC5-97B4F2AF024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87A4BA-248A-5213-9D0B-99EA5758B3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7564" y="1143000"/>
            <a:ext cx="8047956" cy="3817620"/>
          </a:xfrm>
          <a:prstGeom prst="rect">
            <a:avLst/>
          </a:prstGeom>
          <a:noFill/>
          <a:ln>
            <a:noFill/>
          </a:ln>
        </p:spPr>
      </p:pic>
      <p:sp>
        <p:nvSpPr>
          <p:cNvPr id="3" name="TextBox 2">
            <a:extLst>
              <a:ext uri="{FF2B5EF4-FFF2-40B4-BE49-F238E27FC236}">
                <a16:creationId xmlns:a16="http://schemas.microsoft.com/office/drawing/2014/main" id="{5189BCDA-6B93-11A2-0B10-85411D7E531B}"/>
              </a:ext>
            </a:extLst>
          </p:cNvPr>
          <p:cNvSpPr txBox="1"/>
          <p:nvPr/>
        </p:nvSpPr>
        <p:spPr>
          <a:xfrm>
            <a:off x="1827564" y="518718"/>
            <a:ext cx="6097464" cy="369332"/>
          </a:xfrm>
          <a:prstGeom prst="rect">
            <a:avLst/>
          </a:prstGeom>
          <a:noFill/>
        </p:spPr>
        <p:txBody>
          <a:bodyPr wrap="square">
            <a:spAutoFit/>
          </a:bodyPr>
          <a:lstStyle/>
          <a:p>
            <a:r>
              <a:rPr lang="en-IN" dirty="0"/>
              <a:t>Review Page</a:t>
            </a:r>
          </a:p>
        </p:txBody>
      </p:sp>
    </p:spTree>
    <p:extLst>
      <p:ext uri="{BB962C8B-B14F-4D97-AF65-F5344CB8AC3E}">
        <p14:creationId xmlns:p14="http://schemas.microsoft.com/office/powerpoint/2010/main" val="11955190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3FA7C-7D1D-7693-D56D-DA46CAFCA7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AE792BC-00B6-8A12-3C23-1C7175E75E9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6006" y="838200"/>
            <a:ext cx="8499987" cy="4053840"/>
          </a:xfrm>
          <a:prstGeom prst="rect">
            <a:avLst/>
          </a:prstGeom>
          <a:noFill/>
          <a:ln>
            <a:noFill/>
          </a:ln>
        </p:spPr>
      </p:pic>
      <p:sp>
        <p:nvSpPr>
          <p:cNvPr id="3" name="TextBox 2">
            <a:extLst>
              <a:ext uri="{FF2B5EF4-FFF2-40B4-BE49-F238E27FC236}">
                <a16:creationId xmlns:a16="http://schemas.microsoft.com/office/drawing/2014/main" id="{C9D7F7D4-873E-D8DE-493A-D72B5E962E80}"/>
              </a:ext>
            </a:extLst>
          </p:cNvPr>
          <p:cNvSpPr txBox="1"/>
          <p:nvPr/>
        </p:nvSpPr>
        <p:spPr>
          <a:xfrm>
            <a:off x="1721095" y="281326"/>
            <a:ext cx="6097464" cy="369332"/>
          </a:xfrm>
          <a:prstGeom prst="rect">
            <a:avLst/>
          </a:prstGeom>
          <a:noFill/>
        </p:spPr>
        <p:txBody>
          <a:bodyPr wrap="square">
            <a:spAutoFit/>
          </a:bodyPr>
          <a:lstStyle/>
          <a:p>
            <a:r>
              <a:rPr lang="en-IN" dirty="0"/>
              <a:t>Post page</a:t>
            </a:r>
          </a:p>
        </p:txBody>
      </p:sp>
    </p:spTree>
    <p:extLst>
      <p:ext uri="{BB962C8B-B14F-4D97-AF65-F5344CB8AC3E}">
        <p14:creationId xmlns:p14="http://schemas.microsoft.com/office/powerpoint/2010/main" val="19555542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5D364-84F2-7E4D-51B1-6944BF32F6C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479B2C5-EA71-9ED3-6ED1-AD508063632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3935" y="1386840"/>
            <a:ext cx="7084129" cy="3360420"/>
          </a:xfrm>
          <a:prstGeom prst="rect">
            <a:avLst/>
          </a:prstGeom>
          <a:noFill/>
          <a:ln>
            <a:noFill/>
          </a:ln>
        </p:spPr>
      </p:pic>
      <p:sp>
        <p:nvSpPr>
          <p:cNvPr id="3" name="TextBox 2">
            <a:extLst>
              <a:ext uri="{FF2B5EF4-FFF2-40B4-BE49-F238E27FC236}">
                <a16:creationId xmlns:a16="http://schemas.microsoft.com/office/drawing/2014/main" id="{31DC6305-AD0B-6BEA-99E6-B880CD711C62}"/>
              </a:ext>
            </a:extLst>
          </p:cNvPr>
          <p:cNvSpPr txBox="1"/>
          <p:nvPr/>
        </p:nvSpPr>
        <p:spPr>
          <a:xfrm>
            <a:off x="2553935" y="861619"/>
            <a:ext cx="6097464" cy="369332"/>
          </a:xfrm>
          <a:prstGeom prst="rect">
            <a:avLst/>
          </a:prstGeom>
          <a:noFill/>
        </p:spPr>
        <p:txBody>
          <a:bodyPr wrap="square">
            <a:spAutoFit/>
          </a:bodyPr>
          <a:lstStyle/>
          <a:p>
            <a:r>
              <a:rPr lang="en-IN" dirty="0"/>
              <a:t>Add Post Page</a:t>
            </a:r>
          </a:p>
        </p:txBody>
      </p:sp>
    </p:spTree>
    <p:extLst>
      <p:ext uri="{BB962C8B-B14F-4D97-AF65-F5344CB8AC3E}">
        <p14:creationId xmlns:p14="http://schemas.microsoft.com/office/powerpoint/2010/main" val="611320854"/>
      </p:ext>
    </p:extLst>
  </p:cSld>
  <p:clrMapOvr>
    <a:masterClrMapping/>
  </p:clrMapOvr>
</p:sld>
</file>

<file path=ppt/theme/theme1.xml><?xml version="1.0" encoding="utf-8"?>
<a:theme xmlns:a="http://schemas.openxmlformats.org/drawingml/2006/main" name="Public Relations In Tourism Slides">
  <a:themeElements>
    <a:clrScheme name="Office">
      <a:dk1>
        <a:srgbClr val="000000"/>
      </a:dk1>
      <a:lt1>
        <a:srgbClr val="FFFFFF"/>
      </a:lt1>
      <a:dk2>
        <a:srgbClr val="EA696B"/>
      </a:dk2>
      <a:lt2>
        <a:srgbClr val="FFF7EC"/>
      </a:lt2>
      <a:accent1>
        <a:srgbClr val="3D3B39"/>
      </a:accent1>
      <a:accent2>
        <a:srgbClr val="888888"/>
      </a:accent2>
      <a:accent3>
        <a:srgbClr val="424242"/>
      </a:accent3>
      <a:accent4>
        <a:srgbClr val="EA696B"/>
      </a:accent4>
      <a:accent5>
        <a:srgbClr val="FFF7EC"/>
      </a:accent5>
      <a:accent6>
        <a:srgbClr val="3D3B39"/>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8640</TotalTime>
  <Words>5985</Words>
  <Application>Microsoft Office PowerPoint</Application>
  <PresentationFormat>Widescreen</PresentationFormat>
  <Paragraphs>1592</Paragraphs>
  <Slides>131</Slides>
  <Notes>31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131</vt:i4>
      </vt:variant>
    </vt:vector>
  </HeadingPairs>
  <TitlesOfParts>
    <vt:vector size="144" baseType="lpstr">
      <vt:lpstr>Archivo Black</vt:lpstr>
      <vt:lpstr>Arial</vt:lpstr>
      <vt:lpstr>Arial Unicode MS</vt:lpstr>
      <vt:lpstr>Calibri</vt:lpstr>
      <vt:lpstr>Calibri Light</vt:lpstr>
      <vt:lpstr>Cardo</vt:lpstr>
      <vt:lpstr>Inter</vt:lpstr>
      <vt:lpstr>Montserrat</vt:lpstr>
      <vt:lpstr>Noto Sans Symbols</vt:lpstr>
      <vt:lpstr>Symbol</vt:lpstr>
      <vt:lpstr>Times New Roman</vt:lpstr>
      <vt:lpstr>Public Relations In Tourism Slides</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DevTinder – Developer Matchmaking &amp; Collaboration Platform</dc:title>
  <dc:creator>shafwan shaikh</dc:creator>
  <cp:lastModifiedBy>Shivam Varma</cp:lastModifiedBy>
  <cp:revision>1190</cp:revision>
  <dcterms:created xsi:type="dcterms:W3CDTF">2025-03-17T21:25:49Z</dcterms:created>
  <dcterms:modified xsi:type="dcterms:W3CDTF">2025-04-20T18:02:57Z</dcterms:modified>
</cp:coreProperties>
</file>